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99" r:id="rId3"/>
    <p:sldId id="257" r:id="rId4"/>
    <p:sldId id="264" r:id="rId5"/>
    <p:sldId id="265" r:id="rId6"/>
    <p:sldId id="286" r:id="rId7"/>
    <p:sldId id="282" r:id="rId8"/>
    <p:sldId id="269" r:id="rId9"/>
    <p:sldId id="287" r:id="rId10"/>
    <p:sldId id="288" r:id="rId11"/>
    <p:sldId id="293" r:id="rId12"/>
    <p:sldId id="279" r:id="rId13"/>
    <p:sldId id="258" r:id="rId14"/>
    <p:sldId id="309" r:id="rId15"/>
    <p:sldId id="259" r:id="rId16"/>
    <p:sldId id="283" r:id="rId17"/>
    <p:sldId id="260" r:id="rId18"/>
    <p:sldId id="289" r:id="rId19"/>
    <p:sldId id="290" r:id="rId20"/>
    <p:sldId id="294" r:id="rId21"/>
    <p:sldId id="285" r:id="rId22"/>
    <p:sldId id="292" r:id="rId23"/>
    <p:sldId id="284" r:id="rId24"/>
    <p:sldId id="295" r:id="rId25"/>
    <p:sldId id="298" r:id="rId26"/>
    <p:sldId id="301" r:id="rId27"/>
    <p:sldId id="305" r:id="rId28"/>
    <p:sldId id="303" r:id="rId29"/>
    <p:sldId id="30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3548" autoAdjust="0"/>
  </p:normalViewPr>
  <p:slideViewPr>
    <p:cSldViewPr snapToGrid="0" snapToObjects="1">
      <p:cViewPr>
        <p:scale>
          <a:sx n="60" d="100"/>
          <a:sy n="60" d="100"/>
        </p:scale>
        <p:origin x="-110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278DD-B4E9-1C4C-8487-A5B3B02B09F4}" type="datetimeFigureOut">
              <a:rPr lang="en-US" smtClean="0"/>
              <a:pPr/>
              <a:t>6/23/2014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EEB83-D40A-424C-8774-508E56EA1A76}" type="slidenum">
              <a:rPr lang="en-US" smtClean="0"/>
              <a:pPr/>
              <a:t>‹#›</a:t>
            </a:fld>
            <a:endParaRPr lang="en-US"/>
          </a:p>
        </p:txBody>
      </p:sp>
    </p:spTree>
    <p:extLst>
      <p:ext uri="{BB962C8B-B14F-4D97-AF65-F5344CB8AC3E}">
        <p14:creationId xmlns="" xmlns:p14="http://schemas.microsoft.com/office/powerpoint/2010/main" val="1228645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 2013, </a:t>
            </a:r>
            <a:r>
              <a:rPr lang="en-US" sz="1200" dirty="0" smtClean="0">
                <a:solidFill>
                  <a:schemeClr val="tx1"/>
                </a:solidFill>
              </a:rPr>
              <a:t>the National Institutes of Health announced that they would retire almost all of its chimps, which have been used in federally-funded research. The NIH made this decision because the Institute of Medicine determined that chimps were unnecessary for most research. Around 400 chimps used in private research will not be retired.</a:t>
            </a:r>
          </a:p>
        </p:txBody>
      </p:sp>
      <p:sp>
        <p:nvSpPr>
          <p:cNvPr id="4" name="Slide Number Placeholder 3"/>
          <p:cNvSpPr>
            <a:spLocks noGrp="1"/>
          </p:cNvSpPr>
          <p:nvPr>
            <p:ph type="sldNum" sz="quarter" idx="10"/>
          </p:nvPr>
        </p:nvSpPr>
        <p:spPr/>
        <p:txBody>
          <a:bodyPr/>
          <a:lstStyle/>
          <a:p>
            <a:fld id="{145EEB83-D40A-424C-8774-508E56EA1A76}"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BDC2301-D915-9D43-91F2-26E8B2D6D02C}"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2301-D915-9D43-91F2-26E8B2D6D02C}" type="datetimeFigureOut">
              <a:rPr lang="en-US" smtClean="0"/>
              <a:pPr/>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4A4B2-586A-5B4B-9044-4081B1E9CA27}"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DC2301-D915-9D43-91F2-26E8B2D6D02C}"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DC2301-D915-9D43-91F2-26E8B2D6D02C}"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DC2301-D915-9D43-91F2-26E8B2D6D02C}"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BDC2301-D915-9D43-91F2-26E8B2D6D02C}"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4A4B2-586A-5B4B-9044-4081B1E9CA27}"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C2301-D915-9D43-91F2-26E8B2D6D02C}" type="datetimeFigureOut">
              <a:rPr lang="en-US" smtClean="0"/>
              <a:pPr/>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BDC2301-D915-9D43-91F2-26E8B2D6D02C}" type="datetimeFigureOut">
              <a:rPr lang="en-US" smtClean="0"/>
              <a:pPr/>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BDC2301-D915-9D43-91F2-26E8B2D6D02C}" type="datetimeFigureOut">
              <a:rPr lang="en-US" smtClean="0"/>
              <a:pPr/>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BDC2301-D915-9D43-91F2-26E8B2D6D02C}" type="datetimeFigureOut">
              <a:rPr lang="en-US" smtClean="0"/>
              <a:pPr/>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C2301-D915-9D43-91F2-26E8B2D6D02C}" type="datetimeFigureOut">
              <a:rPr lang="en-US" smtClean="0"/>
              <a:pPr/>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2301-D915-9D43-91F2-26E8B2D6D02C}" type="datetimeFigureOut">
              <a:rPr lang="en-US" smtClean="0"/>
              <a:pPr/>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4A4B2-586A-5B4B-9044-4081B1E9CA27}" type="slidenum">
              <a:rPr lang="en-US" smtClean="0"/>
              <a:pPr/>
              <a:t>‹#›</a:t>
            </a:fld>
            <a:endParaRPr lang="en-US"/>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BDC2301-D915-9D43-91F2-26E8B2D6D02C}" type="datetimeFigureOut">
              <a:rPr lang="en-US" smtClean="0"/>
              <a:pPr/>
              <a:t>6/23/2014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334A4B2-586A-5B4B-9044-4081B1E9CA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blinds/>
  </p:transition>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youtu.be/lSsu6HkguV8" TargetMode="External"/><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youtu.be/PgnQtT1-Ke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4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Introduction to Bioethics</a:t>
            </a:r>
            <a:endParaRPr lang="en-US" sz="4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1322921" y="3520448"/>
            <a:ext cx="6498159" cy="916641"/>
          </a:xfrm>
        </p:spPr>
        <p:txBody>
          <a:bodyPr/>
          <a:lstStyle/>
          <a:p>
            <a:r>
              <a:rPr lang="en-US" dirty="0" smtClean="0">
                <a:solidFill>
                  <a:schemeClr val="accent2"/>
                </a:solidFill>
              </a:rPr>
              <a:t>Laura Guidry Grimes, MA, PhD (C)</a:t>
            </a:r>
          </a:p>
        </p:txBody>
      </p:sp>
    </p:spTree>
    <p:extLst>
      <p:ext uri="{BB962C8B-B14F-4D97-AF65-F5344CB8AC3E}">
        <p14:creationId xmlns="" xmlns:p14="http://schemas.microsoft.com/office/powerpoint/2010/main" val="2111469926"/>
      </p:ext>
    </p:extLst>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4771"/>
            <a:ext cx="8042276" cy="1009934"/>
          </a:xfrm>
        </p:spPr>
        <p:txBody>
          <a:bodyPr/>
          <a:lstStyle/>
          <a:p>
            <a:r>
              <a:rPr lang="en-US" dirty="0" smtClean="0">
                <a:effectLst>
                  <a:outerShdw blurRad="38100" dist="38100" dir="2700000" algn="tl">
                    <a:srgbClr val="000000">
                      <a:alpha val="43137"/>
                    </a:srgbClr>
                  </a:outerShdw>
                </a:effectLst>
              </a:rPr>
              <a:t>Moral Dilemma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4" y="1241946"/>
            <a:ext cx="8390009" cy="3866082"/>
          </a:xfrm>
        </p:spPr>
        <p:txBody>
          <a:bodyPr>
            <a:normAutofit/>
          </a:bodyPr>
          <a:lstStyle/>
          <a:p>
            <a:r>
              <a:rPr lang="en-US" sz="2600" dirty="0" smtClean="0">
                <a:solidFill>
                  <a:schemeClr val="tx1">
                    <a:lumMod val="85000"/>
                    <a:lumOff val="15000"/>
                  </a:schemeClr>
                </a:solidFill>
              </a:rPr>
              <a:t>Conflict between moral requirements or prohibitions</a:t>
            </a:r>
          </a:p>
          <a:p>
            <a:pPr lvl="1"/>
            <a:r>
              <a:rPr lang="en-US" sz="2400" b="1" dirty="0" smtClean="0">
                <a:solidFill>
                  <a:schemeClr val="tx1">
                    <a:lumMod val="85000"/>
                    <a:lumOff val="15000"/>
                  </a:schemeClr>
                </a:solidFill>
              </a:rPr>
              <a:t>Tragic</a:t>
            </a:r>
            <a:r>
              <a:rPr lang="en-US" sz="2400" dirty="0" smtClean="0">
                <a:solidFill>
                  <a:schemeClr val="tx1">
                    <a:lumMod val="85000"/>
                    <a:lumOff val="15000"/>
                  </a:schemeClr>
                </a:solidFill>
              </a:rPr>
              <a:t> when there is no way to resolve the dilemma</a:t>
            </a:r>
            <a:endParaRPr lang="en-US" sz="2400" b="1" dirty="0" smtClean="0">
              <a:solidFill>
                <a:schemeClr val="tx1">
                  <a:lumMod val="85000"/>
                  <a:lumOff val="15000"/>
                </a:schemeClr>
              </a:solidFill>
            </a:endParaRPr>
          </a:p>
          <a:p>
            <a:pPr>
              <a:buNone/>
            </a:pPr>
            <a:endParaRPr lang="en-US" sz="200" dirty="0" smtClean="0">
              <a:solidFill>
                <a:schemeClr val="tx1">
                  <a:lumMod val="85000"/>
                  <a:lumOff val="15000"/>
                </a:schemeClr>
              </a:solidFill>
            </a:endParaRPr>
          </a:p>
          <a:p>
            <a:r>
              <a:rPr lang="en-US" sz="2600" b="1" dirty="0" smtClean="0">
                <a:solidFill>
                  <a:schemeClr val="tx1">
                    <a:lumMod val="85000"/>
                    <a:lumOff val="15000"/>
                  </a:schemeClr>
                </a:solidFill>
              </a:rPr>
              <a:t>Moral residue  </a:t>
            </a:r>
            <a:r>
              <a:rPr lang="en-US" sz="2600" dirty="0" smtClean="0">
                <a:solidFill>
                  <a:schemeClr val="tx1">
                    <a:lumMod val="85000"/>
                    <a:lumOff val="15000"/>
                  </a:schemeClr>
                </a:solidFill>
              </a:rPr>
              <a:t>is a byproduct of an unresolved moral dilemma</a:t>
            </a:r>
          </a:p>
          <a:p>
            <a:pPr lvl="1"/>
            <a:r>
              <a:rPr lang="en-US" sz="2400" i="1" dirty="0" smtClean="0">
                <a:solidFill>
                  <a:schemeClr val="tx1">
                    <a:lumMod val="85000"/>
                    <a:lumOff val="15000"/>
                  </a:schemeClr>
                </a:solidFill>
              </a:rPr>
              <a:t>Did </a:t>
            </a:r>
            <a:r>
              <a:rPr lang="en-US" sz="2400" dirty="0" smtClean="0">
                <a:solidFill>
                  <a:schemeClr val="tx1">
                    <a:lumMod val="85000"/>
                    <a:lumOff val="15000"/>
                  </a:schemeClr>
                </a:solidFill>
              </a:rPr>
              <a:t> something you </a:t>
            </a:r>
            <a:r>
              <a:rPr lang="en-US" sz="2400" i="1" dirty="0" smtClean="0">
                <a:solidFill>
                  <a:schemeClr val="tx1">
                    <a:lumMod val="85000"/>
                    <a:lumOff val="15000"/>
                  </a:schemeClr>
                </a:solidFill>
              </a:rPr>
              <a:t>must not  </a:t>
            </a:r>
            <a:r>
              <a:rPr lang="en-US" sz="2400" dirty="0" smtClean="0">
                <a:solidFill>
                  <a:schemeClr val="tx1">
                    <a:lumMod val="85000"/>
                    <a:lumOff val="15000"/>
                  </a:schemeClr>
                </a:solidFill>
              </a:rPr>
              <a:t>do </a:t>
            </a:r>
            <a:r>
              <a:rPr lang="en-US" sz="2400" u="sng" dirty="0" smtClean="0">
                <a:solidFill>
                  <a:schemeClr val="tx1">
                    <a:lumMod val="85000"/>
                    <a:lumOff val="15000"/>
                  </a:schemeClr>
                </a:solidFill>
              </a:rPr>
              <a:t>or</a:t>
            </a:r>
            <a:r>
              <a:rPr lang="en-US" sz="2400" dirty="0" smtClean="0">
                <a:solidFill>
                  <a:schemeClr val="tx1">
                    <a:lumMod val="85000"/>
                    <a:lumOff val="15000"/>
                  </a:schemeClr>
                </a:solidFill>
              </a:rPr>
              <a:t> </a:t>
            </a:r>
            <a:r>
              <a:rPr lang="en-US" sz="2400" i="1" dirty="0" smtClean="0">
                <a:solidFill>
                  <a:schemeClr val="tx1">
                    <a:lumMod val="85000"/>
                    <a:lumOff val="15000"/>
                  </a:schemeClr>
                </a:solidFill>
              </a:rPr>
              <a:t>did not  </a:t>
            </a:r>
            <a:r>
              <a:rPr lang="en-US" sz="2400" dirty="0" smtClean="0">
                <a:solidFill>
                  <a:schemeClr val="tx1">
                    <a:lumMod val="85000"/>
                    <a:lumOff val="15000"/>
                  </a:schemeClr>
                </a:solidFill>
              </a:rPr>
              <a:t>do what you </a:t>
            </a:r>
            <a:r>
              <a:rPr lang="en-US" sz="2400" i="1" dirty="0" smtClean="0">
                <a:solidFill>
                  <a:schemeClr val="tx1">
                    <a:lumMod val="85000"/>
                    <a:lumOff val="15000"/>
                  </a:schemeClr>
                </a:solidFill>
              </a:rPr>
              <a:t>must</a:t>
            </a:r>
            <a:endParaRPr lang="en-US" sz="2400" dirty="0" smtClean="0">
              <a:solidFill>
                <a:schemeClr val="tx1">
                  <a:lumMod val="85000"/>
                  <a:lumOff val="15000"/>
                </a:schemeClr>
              </a:solidFill>
            </a:endParaRPr>
          </a:p>
          <a:p>
            <a:pPr lvl="1"/>
            <a:r>
              <a:rPr lang="en-US" sz="2400" dirty="0" smtClean="0">
                <a:solidFill>
                  <a:schemeClr val="tx1">
                    <a:lumMod val="85000"/>
                    <a:lumOff val="15000"/>
                  </a:schemeClr>
                </a:solidFill>
                <a:sym typeface="Wingdings" pitchFamily="2" charset="2"/>
              </a:rPr>
              <a:t> Problem of </a:t>
            </a:r>
            <a:r>
              <a:rPr lang="en-US" sz="2400" u="sng" dirty="0" smtClean="0">
                <a:solidFill>
                  <a:schemeClr val="tx1">
                    <a:lumMod val="85000"/>
                    <a:lumOff val="15000"/>
                  </a:schemeClr>
                </a:solidFill>
                <a:sym typeface="Wingdings" pitchFamily="2" charset="2"/>
              </a:rPr>
              <a:t>dirty hands</a:t>
            </a:r>
            <a:endParaRPr lang="en-US" sz="2400" i="1" dirty="0" smtClean="0">
              <a:solidFill>
                <a:schemeClr val="tx1">
                  <a:lumMod val="85000"/>
                  <a:lumOff val="15000"/>
                </a:schemeClr>
              </a:solidFill>
            </a:endParaRPr>
          </a:p>
          <a:p>
            <a:pPr lvl="1"/>
            <a:endParaRPr lang="en-US" sz="200" b="1" i="1" dirty="0" smtClean="0"/>
          </a:p>
        </p:txBody>
      </p:sp>
      <p:pic>
        <p:nvPicPr>
          <p:cNvPr id="1026" name="Picture 2" descr="C:\Users\Laura\AppData\Local\Microsoft\Windows\Temporary Internet Files\Content.IE5\8GXNR0AC\MC900360660[1].wmf"/>
          <p:cNvPicPr>
            <a:picLocks noChangeAspect="1" noChangeArrowheads="1"/>
          </p:cNvPicPr>
          <p:nvPr/>
        </p:nvPicPr>
        <p:blipFill>
          <a:blip r:embed="rId2">
            <a:duotone>
              <a:schemeClr val="accent1">
                <a:shade val="45000"/>
                <a:satMod val="135000"/>
              </a:schemeClr>
              <a:prstClr val="white"/>
            </a:duotone>
          </a:blip>
          <a:srcRect b="60935"/>
          <a:stretch>
            <a:fillRect/>
          </a:stretch>
        </p:blipFill>
        <p:spPr bwMode="auto">
          <a:xfrm>
            <a:off x="5131557" y="0"/>
            <a:ext cx="1292543" cy="519247"/>
          </a:xfrm>
          <a:prstGeom prst="rect">
            <a:avLst/>
          </a:prstGeom>
          <a:noFill/>
        </p:spPr>
      </p:pic>
      <p:sp>
        <p:nvSpPr>
          <p:cNvPr id="5" name="TextBox 4"/>
          <p:cNvSpPr txBox="1"/>
          <p:nvPr/>
        </p:nvSpPr>
        <p:spPr>
          <a:xfrm>
            <a:off x="549274" y="5108028"/>
            <a:ext cx="8042276"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b="1" dirty="0" smtClean="0">
                <a:solidFill>
                  <a:schemeClr val="tx2">
                    <a:lumMod val="75000"/>
                    <a:lumOff val="25000"/>
                  </a:schemeClr>
                </a:solidFill>
              </a:rPr>
              <a:t>If you had the opportunity to be in a position of power where you would routinely face moral dilemmas (many of them tragic), would you accept the job, knowing that your hands would be dirtied as a result?</a:t>
            </a:r>
          </a:p>
        </p:txBody>
      </p:sp>
      <p:pic>
        <p:nvPicPr>
          <p:cNvPr id="3076" name="Picture 4" descr="C:\Users\Laura\AppData\Local\Microsoft\Windows\Temporary Internet Files\Content.IE5\RJCHBUUR\MC900078711[1].wmf"/>
          <p:cNvPicPr>
            <a:picLocks noChangeAspect="1" noChangeArrowheads="1"/>
          </p:cNvPicPr>
          <p:nvPr/>
        </p:nvPicPr>
        <p:blipFill>
          <a:blip r:embed="rId3"/>
          <a:srcRect/>
          <a:stretch>
            <a:fillRect/>
          </a:stretch>
        </p:blipFill>
        <p:spPr bwMode="auto">
          <a:xfrm>
            <a:off x="8445288" y="4114800"/>
            <a:ext cx="493995" cy="1198180"/>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lide(fromBottom)">
                                      <p:cBhvr>
                                        <p:cTn id="18" dur="500"/>
                                        <p:tgtEl>
                                          <p:spTgt spid="3">
                                            <p:txEl>
                                              <p:pRg st="4" end="4"/>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lide(fromBottom)">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blinds(horizontal)">
                                      <p:cBhvr>
                                        <p:cTn id="2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Questions? Comments?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TextBox 6"/>
          <p:cNvSpPr txBox="1"/>
          <p:nvPr/>
        </p:nvSpPr>
        <p:spPr>
          <a:xfrm>
            <a:off x="363538" y="3352801"/>
            <a:ext cx="3089110" cy="461665"/>
          </a:xfrm>
          <a:prstGeom prst="rect">
            <a:avLst/>
          </a:prstGeom>
          <a:noFill/>
        </p:spPr>
        <p:txBody>
          <a:bodyPr wrap="square" rtlCol="0">
            <a:spAutoFit/>
          </a:bodyPr>
          <a:lstStyle/>
          <a:p>
            <a:r>
              <a:rPr lang="en-US" sz="2400" dirty="0" smtClean="0">
                <a:solidFill>
                  <a:schemeClr val="tx2">
                    <a:lumMod val="75000"/>
                    <a:lumOff val="25000"/>
                  </a:schemeClr>
                </a:solidFill>
              </a:rPr>
              <a:t>Before we move on…</a:t>
            </a:r>
            <a:endParaRPr lang="en-US" sz="2400" dirty="0">
              <a:solidFill>
                <a:schemeClr val="tx2">
                  <a:lumMod val="75000"/>
                  <a:lumOff val="25000"/>
                </a:schemeClr>
              </a:solidFill>
            </a:endParaRPr>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990600"/>
            <a:ext cx="7772400" cy="1219200"/>
          </a:xfrm>
        </p:spPr>
        <p:txBody>
          <a:bodyPr/>
          <a:lstStyle/>
          <a:p>
            <a:pPr eaLnBrk="1" hangingPunct="1">
              <a:defRPr/>
            </a:pP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rPr>
              <a:t>What </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rPr>
              <a:t>Is Bioethics?</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endParaRPr>
          </a:p>
        </p:txBody>
      </p:sp>
      <p:pic>
        <p:nvPicPr>
          <p:cNvPr id="5" name="Picture 2" descr="D:\CTaylor cartoons, smaller files (.jpg)\Untitled-1.jpg"/>
          <p:cNvPicPr>
            <a:picLocks noChangeAspect="1" noChangeArrowheads="1"/>
          </p:cNvPicPr>
          <p:nvPr/>
        </p:nvPicPr>
        <p:blipFill>
          <a:blip r:embed="rId2" cstate="print"/>
          <a:srcRect/>
          <a:stretch>
            <a:fillRect/>
          </a:stretch>
        </p:blipFill>
        <p:spPr bwMode="auto">
          <a:xfrm>
            <a:off x="2229340" y="2164901"/>
            <a:ext cx="4905978" cy="4693099"/>
          </a:xfrm>
          <a:prstGeom prst="rect">
            <a:avLst/>
          </a:prstGeom>
          <a:noFill/>
          <a:ln w="9525">
            <a:noFill/>
            <a:miter lim="800000"/>
            <a:headEnd/>
            <a:tailEnd/>
          </a:ln>
        </p:spPr>
      </p:pic>
    </p:spTree>
    <p:extLst>
      <p:ext uri="{BB962C8B-B14F-4D97-AF65-F5344CB8AC3E}">
        <p14:creationId xmlns="" xmlns:p14="http://schemas.microsoft.com/office/powerpoint/2010/main" val="3034648095"/>
      </p:ext>
    </p:extLst>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717"/>
            <a:ext cx="9144000" cy="1072055"/>
          </a:xfrm>
        </p:spPr>
        <p:txBody>
          <a:bodyPr>
            <a:noAutofit/>
          </a:bodyPr>
          <a:lstStyle/>
          <a:p>
            <a:pPr eaLnBrk="1" hangingPunct="1">
              <a:defRPr/>
            </a:pPr>
            <a:r>
              <a:rPr lang="en-US" sz="3600" dirty="0" smtClean="0">
                <a:effectLst>
                  <a:outerShdw blurRad="38100" dist="38100" dir="2700000" algn="tl">
                    <a:srgbClr val="000000">
                      <a:alpha val="43137"/>
                    </a:srgbClr>
                  </a:outerShdw>
                </a:effectLst>
              </a:rPr>
              <a:t>Bioethics: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Academic Field &amp; Practice</a:t>
            </a:r>
            <a:endParaRPr lang="en-US" sz="4000" dirty="0">
              <a:effectLst>
                <a:outerShdw blurRad="38100" dist="38100" dir="2700000" algn="tl">
                  <a:srgbClr val="000000">
                    <a:alpha val="43137"/>
                  </a:srgbClr>
                </a:outerShdw>
              </a:effectLst>
              <a:cs typeface="+mj-cs"/>
            </a:endParaRPr>
          </a:p>
        </p:txBody>
      </p:sp>
      <p:sp>
        <p:nvSpPr>
          <p:cNvPr id="3" name="Content Placeholder 2"/>
          <p:cNvSpPr>
            <a:spLocks noGrp="1"/>
          </p:cNvSpPr>
          <p:nvPr>
            <p:ph idx="1"/>
          </p:nvPr>
        </p:nvSpPr>
        <p:spPr>
          <a:xfrm>
            <a:off x="252248" y="1497724"/>
            <a:ext cx="8702566" cy="5360276"/>
          </a:xfrm>
        </p:spPr>
        <p:txBody>
          <a:bodyPr>
            <a:normAutofit fontScale="85000" lnSpcReduction="10000"/>
          </a:bodyPr>
          <a:lstStyle/>
          <a:p>
            <a:pPr eaLnBrk="1" hangingPunct="1">
              <a:defRPr/>
            </a:pPr>
            <a:r>
              <a:rPr lang="en-US" sz="3300" dirty="0" smtClean="0">
                <a:solidFill>
                  <a:schemeClr val="tx1">
                    <a:lumMod val="85000"/>
                    <a:lumOff val="15000"/>
                  </a:schemeClr>
                </a:solidFill>
              </a:rPr>
              <a:t>What moral obligations do we have, individually and collectively, in our pursuit of advancement in medicine and biological science?</a:t>
            </a:r>
          </a:p>
          <a:p>
            <a:pPr eaLnBrk="1" hangingPunct="1">
              <a:defRPr/>
            </a:pPr>
            <a:endParaRPr lang="en-US" sz="200" dirty="0" smtClean="0">
              <a:solidFill>
                <a:schemeClr val="tx1">
                  <a:lumMod val="85000"/>
                  <a:lumOff val="15000"/>
                </a:schemeClr>
              </a:solidFill>
            </a:endParaRPr>
          </a:p>
          <a:p>
            <a:pPr lvl="1">
              <a:defRPr/>
            </a:pPr>
            <a:r>
              <a:rPr lang="en-US" sz="3100" dirty="0" smtClean="0">
                <a:solidFill>
                  <a:schemeClr val="tx1">
                    <a:lumMod val="85000"/>
                    <a:lumOff val="15000"/>
                  </a:schemeClr>
                </a:solidFill>
              </a:rPr>
              <a:t>How should biomedical science and patient care proceed?</a:t>
            </a:r>
          </a:p>
          <a:p>
            <a:pPr lvl="1">
              <a:defRPr/>
            </a:pPr>
            <a:endParaRPr lang="en-US" sz="200" dirty="0" smtClean="0">
              <a:solidFill>
                <a:schemeClr val="tx1">
                  <a:lumMod val="85000"/>
                  <a:lumOff val="15000"/>
                </a:schemeClr>
              </a:solidFill>
            </a:endParaRPr>
          </a:p>
          <a:p>
            <a:pPr lvl="1">
              <a:defRPr/>
            </a:pPr>
            <a:r>
              <a:rPr lang="en-US" sz="3100" dirty="0" smtClean="0">
                <a:solidFill>
                  <a:schemeClr val="tx1">
                    <a:lumMod val="85000"/>
                    <a:lumOff val="15000"/>
                  </a:schemeClr>
                </a:solidFill>
              </a:rPr>
              <a:t>How should we address and prevent potential wrongdoing?</a:t>
            </a:r>
          </a:p>
          <a:p>
            <a:pPr eaLnBrk="1" hangingPunct="1">
              <a:defRPr/>
            </a:pPr>
            <a:endParaRPr lang="en-US" sz="900" dirty="0" smtClean="0">
              <a:solidFill>
                <a:schemeClr val="tx1">
                  <a:lumMod val="85000"/>
                  <a:lumOff val="15000"/>
                </a:schemeClr>
              </a:solidFill>
            </a:endParaRPr>
          </a:p>
          <a:p>
            <a:pPr eaLnBrk="1" hangingPunct="1">
              <a:defRPr/>
            </a:pPr>
            <a:r>
              <a:rPr lang="en-US" sz="3300" dirty="0" smtClean="0">
                <a:solidFill>
                  <a:schemeClr val="tx1">
                    <a:lumMod val="85000"/>
                    <a:lumOff val="15000"/>
                  </a:schemeClr>
                </a:solidFill>
              </a:rPr>
              <a:t>Includes </a:t>
            </a:r>
            <a:r>
              <a:rPr lang="en-US" sz="3300" b="1" dirty="0" smtClean="0">
                <a:solidFill>
                  <a:schemeClr val="tx1">
                    <a:lumMod val="85000"/>
                    <a:lumOff val="15000"/>
                  </a:schemeClr>
                </a:solidFill>
              </a:rPr>
              <a:t>research ethics, clinical   ethics, </a:t>
            </a:r>
            <a:r>
              <a:rPr lang="en-US" sz="3300" dirty="0" smtClean="0">
                <a:solidFill>
                  <a:schemeClr val="tx1">
                    <a:lumMod val="85000"/>
                    <a:lumOff val="15000"/>
                  </a:schemeClr>
                </a:solidFill>
              </a:rPr>
              <a:t>and</a:t>
            </a:r>
            <a:r>
              <a:rPr lang="en-US" sz="3300" b="1" dirty="0" smtClean="0">
                <a:solidFill>
                  <a:schemeClr val="tx1">
                    <a:lumMod val="85000"/>
                    <a:lumOff val="15000"/>
                  </a:schemeClr>
                </a:solidFill>
              </a:rPr>
              <a:t> public health ethics</a:t>
            </a:r>
          </a:p>
          <a:p>
            <a:pPr eaLnBrk="1" hangingPunct="1">
              <a:defRPr/>
            </a:pPr>
            <a:endParaRPr lang="en-US" sz="200" b="1" dirty="0" smtClean="0">
              <a:solidFill>
                <a:schemeClr val="tx1">
                  <a:lumMod val="85000"/>
                  <a:lumOff val="15000"/>
                </a:schemeClr>
              </a:solidFill>
            </a:endParaRPr>
          </a:p>
          <a:p>
            <a:pPr lvl="1">
              <a:defRPr/>
            </a:pPr>
            <a:r>
              <a:rPr lang="en-US" sz="3100" dirty="0" smtClean="0">
                <a:solidFill>
                  <a:schemeClr val="tx1">
                    <a:lumMod val="85000"/>
                    <a:lumOff val="15000"/>
                  </a:schemeClr>
                </a:solidFill>
                <a:cs typeface="+mn-cs"/>
              </a:rPr>
              <a:t>Broadly, also includes </a:t>
            </a:r>
            <a:r>
              <a:rPr lang="en-US" sz="3100" b="1" dirty="0" smtClean="0">
                <a:solidFill>
                  <a:schemeClr val="tx1">
                    <a:lumMod val="85000"/>
                    <a:lumOff val="15000"/>
                  </a:schemeClr>
                </a:solidFill>
                <a:cs typeface="+mn-cs"/>
              </a:rPr>
              <a:t>environmental ethics </a:t>
            </a:r>
            <a:r>
              <a:rPr lang="en-US" sz="3100" dirty="0" smtClean="0">
                <a:solidFill>
                  <a:schemeClr val="tx1">
                    <a:lumMod val="85000"/>
                    <a:lumOff val="15000"/>
                  </a:schemeClr>
                </a:solidFill>
                <a:cs typeface="+mn-cs"/>
              </a:rPr>
              <a:t>and </a:t>
            </a:r>
            <a:r>
              <a:rPr lang="en-US" sz="3100" b="1" dirty="0" smtClean="0">
                <a:solidFill>
                  <a:schemeClr val="tx1">
                    <a:lumMod val="85000"/>
                    <a:lumOff val="15000"/>
                  </a:schemeClr>
                </a:solidFill>
                <a:cs typeface="+mn-cs"/>
              </a:rPr>
              <a:t>animal ethics</a:t>
            </a:r>
            <a:endParaRPr lang="en-US" sz="3100" b="1" dirty="0">
              <a:solidFill>
                <a:schemeClr val="tx1">
                  <a:lumMod val="85000"/>
                  <a:lumOff val="15000"/>
                </a:schemeClr>
              </a:solidFill>
              <a:cs typeface="+mn-cs"/>
            </a:endParaRPr>
          </a:p>
          <a:p>
            <a:pPr marL="0" indent="0" eaLnBrk="1" hangingPunct="1">
              <a:buFontTx/>
              <a:buNone/>
              <a:defRPr/>
            </a:pPr>
            <a:endParaRPr lang="en-US" sz="2800" dirty="0">
              <a:solidFill>
                <a:schemeClr val="tx1">
                  <a:lumMod val="85000"/>
                  <a:lumOff val="15000"/>
                </a:schemeClr>
              </a:solidFill>
              <a:cs typeface="+mn-cs"/>
            </a:endParaRPr>
          </a:p>
        </p:txBody>
      </p:sp>
    </p:spTree>
    <p:extLst>
      <p:ext uri="{BB962C8B-B14F-4D97-AF65-F5344CB8AC3E}">
        <p14:creationId xmlns="" xmlns:p14="http://schemas.microsoft.com/office/powerpoint/2010/main" val="3030825992"/>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lide(fromBottom)">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lide(fromBottom)">
                                      <p:cBhvr>
                                        <p:cTn id="18" dur="500"/>
                                        <p:tgtEl>
                                          <p:spTgt spid="3">
                                            <p:txEl>
                                              <p:pRg st="6" end="6"/>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slide(fromBottom)">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1337"/>
          </a:xfrm>
        </p:spPr>
        <p:txBody>
          <a:bodyPr>
            <a:normAutofit/>
          </a:bodyPr>
          <a:lstStyle/>
          <a:p>
            <a:pPr eaLnBrk="1" hangingPunct="1">
              <a:defRPr/>
            </a:pPr>
            <a:r>
              <a:rPr lang="en-US" sz="4000" dirty="0" smtClean="0">
                <a:effectLst>
                  <a:outerShdw blurRad="38100" dist="38100" dir="2700000" algn="tl">
                    <a:srgbClr val="000000">
                      <a:alpha val="43137"/>
                    </a:srgbClr>
                  </a:outerShdw>
                </a:effectLst>
              </a:rPr>
              <a:t>Topics in Bioethics</a:t>
            </a:r>
            <a:endParaRPr lang="en-US" dirty="0">
              <a:effectLst>
                <a:outerShdw blurRad="38100" dist="38100" dir="2700000" algn="tl">
                  <a:srgbClr val="000000">
                    <a:alpha val="43137"/>
                  </a:srgbClr>
                </a:outerShdw>
              </a:effectLst>
              <a:cs typeface="+mj-cs"/>
            </a:endParaRPr>
          </a:p>
        </p:txBody>
      </p:sp>
      <p:sp>
        <p:nvSpPr>
          <p:cNvPr id="3" name="Content Placeholder 2"/>
          <p:cNvSpPr>
            <a:spLocks noGrp="1"/>
          </p:cNvSpPr>
          <p:nvPr>
            <p:ph idx="1"/>
          </p:nvPr>
        </p:nvSpPr>
        <p:spPr>
          <a:xfrm>
            <a:off x="1" y="1072054"/>
            <a:ext cx="6566216" cy="5785945"/>
          </a:xfrm>
        </p:spPr>
        <p:txBody>
          <a:bodyPr>
            <a:normAutofit/>
          </a:bodyPr>
          <a:lstStyle/>
          <a:p>
            <a:pPr eaLnBrk="1" hangingPunct="1">
              <a:defRPr/>
            </a:pPr>
            <a:r>
              <a:rPr lang="en-US" sz="3200" b="1" dirty="0" smtClean="0">
                <a:solidFill>
                  <a:schemeClr val="tx1">
                    <a:lumMod val="85000"/>
                    <a:lumOff val="15000"/>
                  </a:schemeClr>
                </a:solidFill>
              </a:rPr>
              <a:t>Some areas of ethical analysis:</a:t>
            </a:r>
          </a:p>
          <a:p>
            <a:pPr lvl="1">
              <a:defRPr/>
            </a:pPr>
            <a:r>
              <a:rPr lang="en-US" sz="2800" dirty="0" smtClean="0">
                <a:solidFill>
                  <a:schemeClr val="tx1">
                    <a:lumMod val="85000"/>
                    <a:lumOff val="15000"/>
                  </a:schemeClr>
                </a:solidFill>
              </a:rPr>
              <a:t>Reproduction and beginning of life</a:t>
            </a:r>
          </a:p>
          <a:p>
            <a:pPr lvl="1">
              <a:defRPr/>
            </a:pPr>
            <a:r>
              <a:rPr lang="en-US" sz="2800" dirty="0" smtClean="0">
                <a:solidFill>
                  <a:schemeClr val="tx1">
                    <a:lumMod val="85000"/>
                    <a:lumOff val="15000"/>
                  </a:schemeClr>
                </a:solidFill>
              </a:rPr>
              <a:t>Informed consent in research</a:t>
            </a:r>
          </a:p>
          <a:p>
            <a:pPr lvl="1">
              <a:defRPr/>
            </a:pPr>
            <a:r>
              <a:rPr lang="en-US" sz="2800" dirty="0" smtClean="0">
                <a:solidFill>
                  <a:schemeClr val="tx1">
                    <a:lumMod val="85000"/>
                    <a:lumOff val="15000"/>
                  </a:schemeClr>
                </a:solidFill>
              </a:rPr>
              <a:t>Public health surveillance</a:t>
            </a:r>
          </a:p>
          <a:p>
            <a:pPr lvl="1">
              <a:defRPr/>
            </a:pPr>
            <a:r>
              <a:rPr lang="en-US" sz="2800" dirty="0" smtClean="0">
                <a:solidFill>
                  <a:schemeClr val="tx1">
                    <a:lumMod val="85000"/>
                    <a:lumOff val="15000"/>
                  </a:schemeClr>
                </a:solidFill>
                <a:cs typeface="+mn-cs"/>
              </a:rPr>
              <a:t>Pharmaceutical advertising</a:t>
            </a:r>
          </a:p>
          <a:p>
            <a:pPr lvl="1">
              <a:defRPr/>
            </a:pPr>
            <a:r>
              <a:rPr lang="en-US" sz="2800" dirty="0" smtClean="0">
                <a:solidFill>
                  <a:schemeClr val="tx1">
                    <a:lumMod val="85000"/>
                    <a:lumOff val="15000"/>
                  </a:schemeClr>
                </a:solidFill>
              </a:rPr>
              <a:t>Enhancement, cosmetic &amp; genetic</a:t>
            </a:r>
          </a:p>
          <a:p>
            <a:pPr lvl="1">
              <a:defRPr/>
            </a:pPr>
            <a:r>
              <a:rPr lang="en-US" sz="2800" dirty="0" smtClean="0">
                <a:solidFill>
                  <a:schemeClr val="tx1">
                    <a:lumMod val="85000"/>
                    <a:lumOff val="15000"/>
                  </a:schemeClr>
                </a:solidFill>
                <a:cs typeface="+mn-cs"/>
              </a:rPr>
              <a:t>Organ donation &amp; transplantation</a:t>
            </a:r>
          </a:p>
          <a:p>
            <a:pPr lvl="1">
              <a:defRPr/>
            </a:pPr>
            <a:r>
              <a:rPr lang="en-US" sz="2800" dirty="0" smtClean="0">
                <a:solidFill>
                  <a:schemeClr val="tx1">
                    <a:lumMod val="85000"/>
                    <a:lumOff val="15000"/>
                  </a:schemeClr>
                </a:solidFill>
              </a:rPr>
              <a:t>End of life decisions</a:t>
            </a:r>
          </a:p>
          <a:p>
            <a:pPr lvl="1">
              <a:defRPr/>
            </a:pPr>
            <a:r>
              <a:rPr lang="en-US" sz="2800" dirty="0" smtClean="0">
                <a:solidFill>
                  <a:schemeClr val="tx1">
                    <a:lumMod val="85000"/>
                    <a:lumOff val="15000"/>
                  </a:schemeClr>
                </a:solidFill>
                <a:cs typeface="+mn-cs"/>
              </a:rPr>
              <a:t>Pediatric vaccinations</a:t>
            </a:r>
          </a:p>
          <a:p>
            <a:pPr lvl="1">
              <a:defRPr/>
            </a:pPr>
            <a:r>
              <a:rPr lang="en-US" sz="2800" dirty="0" smtClean="0">
                <a:solidFill>
                  <a:schemeClr val="tx1">
                    <a:lumMod val="85000"/>
                    <a:lumOff val="15000"/>
                  </a:schemeClr>
                </a:solidFill>
              </a:rPr>
              <a:t>Placebo use</a:t>
            </a:r>
          </a:p>
          <a:p>
            <a:pPr lvl="1">
              <a:defRPr/>
            </a:pPr>
            <a:r>
              <a:rPr lang="en-US" sz="2800" dirty="0" smtClean="0">
                <a:solidFill>
                  <a:schemeClr val="tx1">
                    <a:lumMod val="85000"/>
                    <a:lumOff val="15000"/>
                  </a:schemeClr>
                </a:solidFill>
                <a:cs typeface="+mn-cs"/>
              </a:rPr>
              <a:t>Conscientious objection</a:t>
            </a:r>
          </a:p>
          <a:p>
            <a:pPr lvl="1">
              <a:defRPr/>
            </a:pPr>
            <a:endParaRPr lang="en-US" sz="2800" dirty="0">
              <a:solidFill>
                <a:schemeClr val="tx1">
                  <a:lumMod val="85000"/>
                  <a:lumOff val="15000"/>
                </a:schemeClr>
              </a:solidFill>
              <a:cs typeface="+mn-cs"/>
            </a:endParaRPr>
          </a:p>
          <a:p>
            <a:pPr marL="0" indent="0" eaLnBrk="1" hangingPunct="1">
              <a:buFontTx/>
              <a:buNone/>
              <a:defRPr/>
            </a:pPr>
            <a:endParaRPr lang="en-US" sz="3200" dirty="0">
              <a:solidFill>
                <a:schemeClr val="tx1">
                  <a:lumMod val="85000"/>
                  <a:lumOff val="15000"/>
                </a:schemeClr>
              </a:solidFill>
              <a:cs typeface="+mn-cs"/>
            </a:endParaRPr>
          </a:p>
        </p:txBody>
      </p:sp>
      <p:pic>
        <p:nvPicPr>
          <p:cNvPr id="2052" name="Picture 4" descr="C:\Users\Laura\AppData\Local\Microsoft\Windows\Temporary Internet Files\Content.IE5\AEI8GID1\MP900442378[1].jpg"/>
          <p:cNvPicPr>
            <a:picLocks noChangeAspect="1" noChangeArrowheads="1"/>
          </p:cNvPicPr>
          <p:nvPr/>
        </p:nvPicPr>
        <p:blipFill>
          <a:blip r:embed="rId2"/>
          <a:srcRect/>
          <a:stretch>
            <a:fillRect/>
          </a:stretch>
        </p:blipFill>
        <p:spPr bwMode="auto">
          <a:xfrm>
            <a:off x="6025931" y="5359681"/>
            <a:ext cx="2247477" cy="1498318"/>
          </a:xfrm>
          <a:prstGeom prst="rect">
            <a:avLst/>
          </a:prstGeom>
          <a:ln>
            <a:noFill/>
          </a:ln>
          <a:effectLst>
            <a:outerShdw blurRad="292100" dist="139700" dir="2700000" algn="tl" rotWithShape="0">
              <a:srgbClr val="333333">
                <a:alpha val="65000"/>
              </a:srgbClr>
            </a:outerShdw>
          </a:effectLst>
        </p:spPr>
      </p:pic>
      <p:pic>
        <p:nvPicPr>
          <p:cNvPr id="2057" name="Picture 9" descr="C:\Users\Laura\AppData\Local\Microsoft\Windows\Temporary Internet Files\Content.IE5\4EQVM9GW\MP900390517[1].jpg"/>
          <p:cNvPicPr>
            <a:picLocks noChangeAspect="1" noChangeArrowheads="1"/>
          </p:cNvPicPr>
          <p:nvPr/>
        </p:nvPicPr>
        <p:blipFill>
          <a:blip r:embed="rId3"/>
          <a:srcRect/>
          <a:stretch>
            <a:fillRect/>
          </a:stretch>
        </p:blipFill>
        <p:spPr bwMode="auto">
          <a:xfrm>
            <a:off x="6566216" y="1072053"/>
            <a:ext cx="1707192" cy="1707192"/>
          </a:xfrm>
          <a:prstGeom prst="rect">
            <a:avLst/>
          </a:prstGeom>
          <a:noFill/>
        </p:spPr>
      </p:pic>
      <p:pic>
        <p:nvPicPr>
          <p:cNvPr id="2061" name="Picture 13" descr="C:\Users\Laura\AppData\Local\Microsoft\Windows\Temporary Internet Files\Content.IE5\AEI8GID1\MP900400456[1].jpg"/>
          <p:cNvPicPr>
            <a:picLocks noChangeAspect="1" noChangeArrowheads="1"/>
          </p:cNvPicPr>
          <p:nvPr/>
        </p:nvPicPr>
        <p:blipFill>
          <a:blip r:embed="rId4"/>
          <a:srcRect/>
          <a:stretch>
            <a:fillRect/>
          </a:stretch>
        </p:blipFill>
        <p:spPr bwMode="auto">
          <a:xfrm>
            <a:off x="6198022" y="3396201"/>
            <a:ext cx="2284853" cy="1522640"/>
          </a:xfrm>
          <a:prstGeom prst="rect">
            <a:avLst/>
          </a:prstGeom>
          <a:ln>
            <a:noFill/>
          </a:ln>
          <a:effectLst>
            <a:outerShdw blurRad="292100" dist="139700" dir="2700000" algn="tl" rotWithShape="0">
              <a:srgbClr val="333333">
                <a:alpha val="65000"/>
              </a:srgbClr>
            </a:outerShdw>
          </a:effectLst>
        </p:spPr>
      </p:pic>
      <p:pic>
        <p:nvPicPr>
          <p:cNvPr id="2051" name="Picture 3" descr="C:\Users\Laura\AppData\Local\Microsoft\Windows\Temporary Internet Files\Content.IE5\4EQVM9GW\MP900321102[1].jpg"/>
          <p:cNvPicPr>
            <a:picLocks noChangeAspect="1" noChangeArrowheads="1"/>
          </p:cNvPicPr>
          <p:nvPr/>
        </p:nvPicPr>
        <p:blipFill>
          <a:blip r:embed="rId5"/>
          <a:srcRect/>
          <a:stretch>
            <a:fillRect/>
          </a:stretch>
        </p:blipFill>
        <p:spPr bwMode="auto">
          <a:xfrm>
            <a:off x="7983597" y="1932317"/>
            <a:ext cx="1044237" cy="1463883"/>
          </a:xfrm>
          <a:prstGeom prst="rect">
            <a:avLst/>
          </a:prstGeom>
          <a:ln>
            <a:noFill/>
          </a:ln>
          <a:effectLst>
            <a:outerShdw blurRad="292100" dist="139700" dir="2700000" algn="tl" rotWithShape="0">
              <a:srgbClr val="333333">
                <a:alpha val="65000"/>
              </a:srgbClr>
            </a:outerShdw>
          </a:effectLst>
        </p:spPr>
      </p:pic>
      <p:pic>
        <p:nvPicPr>
          <p:cNvPr id="2055" name="Picture 7" descr="C:\Users\Laura\AppData\Local\Microsoft\Windows\Temporary Internet Files\Content.IE5\ZKSO9FMM\MC900438745[1].jpg"/>
          <p:cNvPicPr>
            <a:picLocks noChangeAspect="1" noChangeArrowheads="1"/>
          </p:cNvPicPr>
          <p:nvPr/>
        </p:nvPicPr>
        <p:blipFill>
          <a:blip r:embed="rId6"/>
          <a:srcRect/>
          <a:stretch>
            <a:fillRect/>
          </a:stretch>
        </p:blipFill>
        <p:spPr bwMode="auto">
          <a:xfrm>
            <a:off x="8066374" y="4020207"/>
            <a:ext cx="1077626" cy="1436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030825992"/>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500"/>
                                        <p:tgtEl>
                                          <p:spTgt spid="3">
                                            <p:txEl>
                                              <p:pRg st="6" end="6"/>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lide(fromBottom)">
                                      <p:cBhvr>
                                        <p:cTn id="28" dur="500"/>
                                        <p:tgtEl>
                                          <p:spTgt spid="3">
                                            <p:txEl>
                                              <p:pRg st="7" end="7"/>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lide(fromBottom)">
                                      <p:cBhvr>
                                        <p:cTn id="31" dur="500"/>
                                        <p:tgtEl>
                                          <p:spTgt spid="3">
                                            <p:txEl>
                                              <p:pRg st="8" end="8"/>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slide(fromBottom)">
                                      <p:cBhvr>
                                        <p:cTn id="34" dur="500"/>
                                        <p:tgtEl>
                                          <p:spTgt spid="3">
                                            <p:txEl>
                                              <p:pRg st="9" end="9"/>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lide(fromBottom)">
                                      <p:cBhvr>
                                        <p:cTn id="37" dur="500"/>
                                        <p:tgtEl>
                                          <p:spTgt spid="3">
                                            <p:txEl>
                                              <p:pRg st="10" end="10"/>
                                            </p:txEl>
                                          </p:spTgt>
                                        </p:tgtEl>
                                      </p:cBhvr>
                                    </p:animEffect>
                                  </p:childTnLst>
                                </p:cTn>
                              </p:par>
                            </p:childTnLst>
                          </p:cTn>
                        </p:par>
                        <p:par>
                          <p:cTn id="38" fill="hold">
                            <p:stCondLst>
                              <p:cond delay="500"/>
                            </p:stCondLst>
                            <p:childTnLst>
                              <p:par>
                                <p:cTn id="39" presetID="9" presetClass="entr" presetSubtype="0" fill="hold" nodeType="afterEffect">
                                  <p:stCondLst>
                                    <p:cond delay="0"/>
                                  </p:stCondLst>
                                  <p:childTnLst>
                                    <p:set>
                                      <p:cBhvr>
                                        <p:cTn id="40" dur="1" fill="hold">
                                          <p:stCondLst>
                                            <p:cond delay="0"/>
                                          </p:stCondLst>
                                        </p:cTn>
                                        <p:tgtEl>
                                          <p:spTgt spid="2057"/>
                                        </p:tgtEl>
                                        <p:attrNameLst>
                                          <p:attrName>style.visibility</p:attrName>
                                        </p:attrNameLst>
                                      </p:cBhvr>
                                      <p:to>
                                        <p:strVal val="visible"/>
                                      </p:to>
                                    </p:set>
                                    <p:animEffect transition="in" filter="dissolve">
                                      <p:cBhvr>
                                        <p:cTn id="41" dur="500"/>
                                        <p:tgtEl>
                                          <p:spTgt spid="2057"/>
                                        </p:tgtEl>
                                      </p:cBhvr>
                                    </p:animEffect>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dissolve">
                                      <p:cBhvr>
                                        <p:cTn id="45" dur="500"/>
                                        <p:tgtEl>
                                          <p:spTgt spid="2051"/>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2061"/>
                                        </p:tgtEl>
                                        <p:attrNameLst>
                                          <p:attrName>style.visibility</p:attrName>
                                        </p:attrNameLst>
                                      </p:cBhvr>
                                      <p:to>
                                        <p:strVal val="visible"/>
                                      </p:to>
                                    </p:set>
                                    <p:animEffect transition="in" filter="dissolve">
                                      <p:cBhvr>
                                        <p:cTn id="49" dur="500"/>
                                        <p:tgtEl>
                                          <p:spTgt spid="2061"/>
                                        </p:tgtEl>
                                      </p:cBhvr>
                                    </p:animEffect>
                                  </p:childTnLst>
                                </p:cTn>
                              </p:par>
                            </p:childTnLst>
                          </p:cTn>
                        </p:par>
                        <p:par>
                          <p:cTn id="50" fill="hold">
                            <p:stCondLst>
                              <p:cond delay="2000"/>
                            </p:stCondLst>
                            <p:childTnLst>
                              <p:par>
                                <p:cTn id="51" presetID="9" presetClass="entr" presetSubtype="0" fill="hold" nodeType="afterEffect">
                                  <p:stCondLst>
                                    <p:cond delay="0"/>
                                  </p:stCondLst>
                                  <p:childTnLst>
                                    <p:set>
                                      <p:cBhvr>
                                        <p:cTn id="52" dur="1" fill="hold">
                                          <p:stCondLst>
                                            <p:cond delay="0"/>
                                          </p:stCondLst>
                                        </p:cTn>
                                        <p:tgtEl>
                                          <p:spTgt spid="2055"/>
                                        </p:tgtEl>
                                        <p:attrNameLst>
                                          <p:attrName>style.visibility</p:attrName>
                                        </p:attrNameLst>
                                      </p:cBhvr>
                                      <p:to>
                                        <p:strVal val="visible"/>
                                      </p:to>
                                    </p:set>
                                    <p:animEffect transition="in" filter="dissolve">
                                      <p:cBhvr>
                                        <p:cTn id="53" dur="500"/>
                                        <p:tgtEl>
                                          <p:spTgt spid="2055"/>
                                        </p:tgtEl>
                                      </p:cBhvr>
                                    </p:animEffect>
                                  </p:childTnLst>
                                </p:cTn>
                              </p:par>
                            </p:childTnLst>
                          </p:cTn>
                        </p:par>
                        <p:par>
                          <p:cTn id="54" fill="hold">
                            <p:stCondLst>
                              <p:cond delay="2500"/>
                            </p:stCondLst>
                            <p:childTnLst>
                              <p:par>
                                <p:cTn id="55" presetID="9" presetClass="entr" presetSubtype="0" fill="hold" nodeType="after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dissolve">
                                      <p:cBhvr>
                                        <p:cTn id="5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166648"/>
          </a:xfrm>
        </p:spPr>
        <p:txBody>
          <a:bodyPr/>
          <a:lstStyle/>
          <a:p>
            <a:r>
              <a:rPr lang="en-US" sz="4400" dirty="0" smtClean="0">
                <a:effectLst>
                  <a:outerShdw blurRad="38100" dist="38100" dir="2700000" algn="tl">
                    <a:srgbClr val="000000">
                      <a:alpha val="43137"/>
                    </a:srgbClr>
                  </a:outerShdw>
                </a:effectLst>
              </a:rPr>
              <a:t>Birth of U.S. Bioethics</a:t>
            </a:r>
            <a:br>
              <a:rPr lang="en-US" sz="44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Dan Callahan</a:t>
            </a:r>
            <a:endParaRPr lang="en-US" sz="4400"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220717" y="1277007"/>
            <a:ext cx="3783724" cy="5580993"/>
          </a:xfrm>
        </p:spPr>
        <p:txBody>
          <a:bodyPr>
            <a:noAutofit/>
          </a:bodyPr>
          <a:lstStyle/>
          <a:p>
            <a:pPr marL="0" indent="0">
              <a:buNone/>
            </a:pPr>
            <a:r>
              <a:rPr lang="en-US" sz="2400" b="1" dirty="0" smtClean="0">
                <a:solidFill>
                  <a:schemeClr val="tx1">
                    <a:lumMod val="85000"/>
                    <a:lumOff val="15000"/>
                  </a:schemeClr>
                </a:solidFill>
              </a:rPr>
              <a:t>Cultural Developments</a:t>
            </a:r>
          </a:p>
          <a:p>
            <a:r>
              <a:rPr lang="en-US" sz="2300" dirty="0" smtClean="0">
                <a:solidFill>
                  <a:schemeClr val="tx1">
                    <a:lumMod val="85000"/>
                    <a:lumOff val="15000"/>
                  </a:schemeClr>
                </a:solidFill>
              </a:rPr>
              <a:t>Civil rights movement</a:t>
            </a:r>
          </a:p>
          <a:p>
            <a:r>
              <a:rPr lang="en-US" sz="2300" dirty="0" smtClean="0">
                <a:solidFill>
                  <a:schemeClr val="tx1">
                    <a:lumMod val="85000"/>
                    <a:lumOff val="15000"/>
                  </a:schemeClr>
                </a:solidFill>
              </a:rPr>
              <a:t>Rebirth of feminism</a:t>
            </a:r>
          </a:p>
          <a:p>
            <a:r>
              <a:rPr lang="en-US" sz="2300" dirty="0" smtClean="0">
                <a:solidFill>
                  <a:schemeClr val="tx1">
                    <a:lumMod val="85000"/>
                    <a:lumOff val="15000"/>
                  </a:schemeClr>
                </a:solidFill>
              </a:rPr>
              <a:t>Fresh surge of individualism</a:t>
            </a:r>
          </a:p>
          <a:p>
            <a:r>
              <a:rPr lang="en-US" sz="2300" dirty="0" smtClean="0">
                <a:solidFill>
                  <a:schemeClr val="tx1">
                    <a:lumMod val="85000"/>
                    <a:lumOff val="15000"/>
                  </a:schemeClr>
                </a:solidFill>
              </a:rPr>
              <a:t>New possibilities to combat disease, illness and death</a:t>
            </a:r>
          </a:p>
          <a:p>
            <a:r>
              <a:rPr lang="en-US" sz="2300" dirty="0" smtClean="0">
                <a:solidFill>
                  <a:schemeClr val="tx1">
                    <a:lumMod val="85000"/>
                    <a:lumOff val="15000"/>
                  </a:schemeClr>
                </a:solidFill>
              </a:rPr>
              <a:t>New possibilities for changing the way human beings could live their lives</a:t>
            </a:r>
            <a:endParaRPr lang="en-US" sz="2300" dirty="0">
              <a:solidFill>
                <a:schemeClr val="tx1">
                  <a:lumMod val="85000"/>
                  <a:lumOff val="15000"/>
                </a:schemeClr>
              </a:solidFill>
            </a:endParaRPr>
          </a:p>
        </p:txBody>
      </p:sp>
      <p:sp>
        <p:nvSpPr>
          <p:cNvPr id="5" name="Content Placeholder 4"/>
          <p:cNvSpPr>
            <a:spLocks noGrp="1"/>
          </p:cNvSpPr>
          <p:nvPr>
            <p:ph sz="half" idx="2"/>
          </p:nvPr>
        </p:nvSpPr>
        <p:spPr>
          <a:xfrm>
            <a:off x="4389755" y="1277007"/>
            <a:ext cx="4754245" cy="5470634"/>
          </a:xfrm>
        </p:spPr>
        <p:txBody>
          <a:bodyPr>
            <a:noAutofit/>
          </a:bodyPr>
          <a:lstStyle/>
          <a:p>
            <a:pPr marL="0" indent="0">
              <a:buNone/>
            </a:pPr>
            <a:r>
              <a:rPr lang="en-US" sz="2400" b="1" dirty="0" smtClean="0">
                <a:solidFill>
                  <a:schemeClr val="tx1">
                    <a:lumMod val="85000"/>
                    <a:lumOff val="15000"/>
                  </a:schemeClr>
                </a:solidFill>
              </a:rPr>
              <a:t>Scientific Developments</a:t>
            </a:r>
          </a:p>
          <a:p>
            <a:r>
              <a:rPr lang="en-US" sz="2400" dirty="0" smtClean="0">
                <a:solidFill>
                  <a:schemeClr val="tx1">
                    <a:lumMod val="85000"/>
                    <a:lumOff val="15000"/>
                  </a:schemeClr>
                </a:solidFill>
              </a:rPr>
              <a:t>Kidney dialysis</a:t>
            </a:r>
          </a:p>
          <a:p>
            <a:r>
              <a:rPr lang="en-US" sz="2400" dirty="0" smtClean="0">
                <a:solidFill>
                  <a:schemeClr val="tx1">
                    <a:lumMod val="85000"/>
                    <a:lumOff val="15000"/>
                  </a:schemeClr>
                </a:solidFill>
              </a:rPr>
              <a:t>Organ transplantation</a:t>
            </a:r>
          </a:p>
          <a:p>
            <a:r>
              <a:rPr lang="en-US" sz="2400" dirty="0" smtClean="0">
                <a:solidFill>
                  <a:schemeClr val="tx1">
                    <a:lumMod val="85000"/>
                    <a:lumOff val="15000"/>
                  </a:schemeClr>
                </a:solidFill>
              </a:rPr>
              <a:t>Medically safe abortions &amp; contraception</a:t>
            </a:r>
          </a:p>
          <a:p>
            <a:r>
              <a:rPr lang="en-US" sz="2400" dirty="0" smtClean="0">
                <a:solidFill>
                  <a:schemeClr val="tx1">
                    <a:lumMod val="85000"/>
                    <a:lumOff val="15000"/>
                  </a:schemeClr>
                </a:solidFill>
              </a:rPr>
              <a:t>Prenatal diagnosis</a:t>
            </a:r>
          </a:p>
          <a:p>
            <a:r>
              <a:rPr lang="en-US" sz="2400" dirty="0" smtClean="0">
                <a:solidFill>
                  <a:schemeClr val="tx1">
                    <a:lumMod val="85000"/>
                    <a:lumOff val="15000"/>
                  </a:schemeClr>
                </a:solidFill>
              </a:rPr>
              <a:t>Intensive care units</a:t>
            </a:r>
          </a:p>
          <a:p>
            <a:r>
              <a:rPr lang="en-US" sz="2400" dirty="0" smtClean="0">
                <a:solidFill>
                  <a:schemeClr val="tx1">
                    <a:lumMod val="85000"/>
                    <a:lumOff val="15000"/>
                  </a:schemeClr>
                </a:solidFill>
              </a:rPr>
              <a:t>Shift from death at home to death in hospitals</a:t>
            </a:r>
          </a:p>
          <a:p>
            <a:r>
              <a:rPr lang="en-US" sz="2400" dirty="0" smtClean="0">
                <a:solidFill>
                  <a:schemeClr val="tx1">
                    <a:lumMod val="85000"/>
                    <a:lumOff val="15000"/>
                  </a:schemeClr>
                </a:solidFill>
              </a:rPr>
              <a:t>First glimmerings of genetic engineering</a:t>
            </a:r>
            <a:endParaRPr lang="en-US" sz="2400" dirty="0">
              <a:solidFill>
                <a:schemeClr val="tx1">
                  <a:lumMod val="85000"/>
                  <a:lumOff val="15000"/>
                </a:schemeClr>
              </a:solidFill>
            </a:endParaRPr>
          </a:p>
        </p:txBody>
      </p:sp>
    </p:spTree>
    <p:extLst>
      <p:ext uri="{BB962C8B-B14F-4D97-AF65-F5344CB8AC3E}">
        <p14:creationId xmlns="" xmlns:p14="http://schemas.microsoft.com/office/powerpoint/2010/main" val="3516642195"/>
      </p:ext>
    </p:extLst>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9275" y="0"/>
            <a:ext cx="8042276" cy="727996"/>
          </a:xfrm>
        </p:spPr>
        <p:txBody>
          <a:bodyPr/>
          <a:lstStyle/>
          <a:p>
            <a:r>
              <a:rPr lang="en-US" sz="3600" dirty="0" smtClean="0">
                <a:effectLst>
                  <a:outerShdw blurRad="38100" dist="38100" dir="2700000" algn="tl">
                    <a:srgbClr val="000000">
                      <a:alpha val="43137"/>
                    </a:srgbClr>
                  </a:outerShdw>
                </a:effectLst>
              </a:rPr>
              <a:t>Controversy &amp; Scandal</a:t>
            </a:r>
            <a:endParaRPr lang="en-US" sz="3600"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0" y="835573"/>
            <a:ext cx="6585349" cy="6022427"/>
          </a:xfrm>
        </p:spPr>
        <p:txBody>
          <a:bodyPr>
            <a:normAutofit fontScale="92500" lnSpcReduction="20000"/>
          </a:bodyPr>
          <a:lstStyle/>
          <a:p>
            <a:r>
              <a:rPr lang="en-US" b="1" dirty="0" smtClean="0">
                <a:solidFill>
                  <a:schemeClr val="tx1">
                    <a:lumMod val="85000"/>
                    <a:lumOff val="15000"/>
                  </a:schemeClr>
                </a:solidFill>
              </a:rPr>
              <a:t>Nazi Experiments</a:t>
            </a:r>
          </a:p>
          <a:p>
            <a:pPr lvl="1"/>
            <a:r>
              <a:rPr lang="en-US" sz="2400" dirty="0" smtClean="0">
                <a:solidFill>
                  <a:schemeClr val="tx1">
                    <a:lumMod val="85000"/>
                    <a:lumOff val="15000"/>
                  </a:schemeClr>
                </a:solidFill>
              </a:rPr>
              <a:t>Painful, often deadly experiments on prisoners without consent  -- often no scientific merit to studies</a:t>
            </a:r>
          </a:p>
          <a:p>
            <a:pPr lvl="1"/>
            <a:endParaRPr lang="en-US" sz="1000" b="1" dirty="0" smtClean="0">
              <a:solidFill>
                <a:schemeClr val="tx1">
                  <a:lumMod val="85000"/>
                  <a:lumOff val="15000"/>
                </a:schemeClr>
              </a:solidFill>
            </a:endParaRPr>
          </a:p>
          <a:p>
            <a:r>
              <a:rPr lang="en-US" b="1" dirty="0" smtClean="0">
                <a:solidFill>
                  <a:schemeClr val="tx1">
                    <a:lumMod val="85000"/>
                    <a:lumOff val="15000"/>
                  </a:schemeClr>
                </a:solidFill>
              </a:rPr>
              <a:t>Tuskegee Syphilis Experiment (1932-1972)</a:t>
            </a:r>
          </a:p>
          <a:p>
            <a:pPr lvl="1"/>
            <a:r>
              <a:rPr lang="en-US" sz="2400" dirty="0" smtClean="0">
                <a:solidFill>
                  <a:schemeClr val="tx1">
                    <a:lumMod val="85000"/>
                    <a:lumOff val="15000"/>
                  </a:schemeClr>
                </a:solidFill>
              </a:rPr>
              <a:t>Poor, black sharecroppers with syphilis were not properly informed; research had racist assumptions</a:t>
            </a:r>
          </a:p>
          <a:p>
            <a:pPr lvl="1"/>
            <a:endParaRPr lang="en-US" sz="900" dirty="0" smtClean="0">
              <a:solidFill>
                <a:schemeClr val="tx1">
                  <a:lumMod val="85000"/>
                  <a:lumOff val="15000"/>
                </a:schemeClr>
              </a:solidFill>
            </a:endParaRPr>
          </a:p>
          <a:p>
            <a:pPr lvl="1"/>
            <a:r>
              <a:rPr lang="en-US" sz="2400" dirty="0" smtClean="0">
                <a:solidFill>
                  <a:schemeClr val="tx1">
                    <a:lumMod val="85000"/>
                    <a:lumOff val="15000"/>
                  </a:schemeClr>
                </a:solidFill>
              </a:rPr>
              <a:t>Denied proper treatment, even after penicillin became readily available in 1947</a:t>
            </a:r>
          </a:p>
          <a:p>
            <a:pPr lvl="1"/>
            <a:endParaRPr lang="en-US" sz="1000" b="1" dirty="0" smtClean="0">
              <a:solidFill>
                <a:schemeClr val="tx1">
                  <a:lumMod val="85000"/>
                  <a:lumOff val="15000"/>
                </a:schemeClr>
              </a:solidFill>
            </a:endParaRPr>
          </a:p>
          <a:p>
            <a:r>
              <a:rPr lang="en-US" b="1" dirty="0" err="1" smtClean="0">
                <a:solidFill>
                  <a:schemeClr val="tx1">
                    <a:lumMod val="85000"/>
                    <a:lumOff val="15000"/>
                  </a:schemeClr>
                </a:solidFill>
              </a:rPr>
              <a:t>Willowbrook</a:t>
            </a:r>
            <a:r>
              <a:rPr lang="en-US" b="1" dirty="0" smtClean="0">
                <a:solidFill>
                  <a:schemeClr val="tx1">
                    <a:lumMod val="85000"/>
                    <a:lumOff val="15000"/>
                  </a:schemeClr>
                </a:solidFill>
              </a:rPr>
              <a:t> Hepatitis Studies (1956-1971)</a:t>
            </a:r>
          </a:p>
          <a:p>
            <a:pPr lvl="1"/>
            <a:r>
              <a:rPr lang="en-US" sz="2400" dirty="0" smtClean="0">
                <a:solidFill>
                  <a:schemeClr val="tx1">
                    <a:lumMod val="85000"/>
                    <a:lumOff val="15000"/>
                  </a:schemeClr>
                </a:solidFill>
              </a:rPr>
              <a:t>Mentally disabled children in putrid conditions infected with live Hepatitis A – some treated with experimental drug, others were not </a:t>
            </a:r>
          </a:p>
          <a:p>
            <a:pPr lvl="1"/>
            <a:endParaRPr lang="en-US" sz="900" dirty="0" smtClean="0">
              <a:solidFill>
                <a:schemeClr val="tx1">
                  <a:lumMod val="85000"/>
                  <a:lumOff val="15000"/>
                </a:schemeClr>
              </a:solidFill>
            </a:endParaRPr>
          </a:p>
          <a:p>
            <a:pPr lvl="1"/>
            <a:r>
              <a:rPr lang="en-US" sz="2400" dirty="0" smtClean="0">
                <a:solidFill>
                  <a:schemeClr val="tx1">
                    <a:lumMod val="85000"/>
                    <a:lumOff val="15000"/>
                  </a:schemeClr>
                </a:solidFill>
              </a:rPr>
              <a:t>Parents given misleading and coercive consent form</a:t>
            </a:r>
          </a:p>
          <a:p>
            <a:pPr>
              <a:buNone/>
            </a:pPr>
            <a:endParaRPr lang="en-US" b="1" dirty="0" smtClean="0">
              <a:solidFill>
                <a:schemeClr val="tx1">
                  <a:lumMod val="85000"/>
                  <a:lumOff val="15000"/>
                </a:schemeClr>
              </a:solidFill>
            </a:endParaRPr>
          </a:p>
          <a:p>
            <a:endParaRPr lang="en-US" b="1" dirty="0">
              <a:solidFill>
                <a:schemeClr val="tx1">
                  <a:lumMod val="85000"/>
                  <a:lumOff val="15000"/>
                </a:schemeClr>
              </a:solidFill>
            </a:endParaRPr>
          </a:p>
        </p:txBody>
      </p:sp>
      <p:pic>
        <p:nvPicPr>
          <p:cNvPr id="10" name="Picture 2" descr="File:Tuskegee-syphilis-study doctor-injecting-subject.jpg"/>
          <p:cNvPicPr>
            <a:picLocks noChangeAspect="1" noChangeArrowheads="1"/>
          </p:cNvPicPr>
          <p:nvPr/>
        </p:nvPicPr>
        <p:blipFill>
          <a:blip r:embed="rId2" cstate="print"/>
          <a:srcRect l="1541" r="1541"/>
          <a:stretch>
            <a:fillRect/>
          </a:stretch>
        </p:blipFill>
        <p:spPr bwMode="auto">
          <a:xfrm>
            <a:off x="6895477" y="2979101"/>
            <a:ext cx="1765092" cy="1575840"/>
          </a:xfrm>
          <a:prstGeom prst="rect">
            <a:avLst/>
          </a:prstGeom>
          <a:ln>
            <a:noFill/>
          </a:ln>
          <a:effectLst>
            <a:outerShdw blurRad="292100" dist="139700" dir="2700000" algn="tl" rotWithShape="0">
              <a:srgbClr val="333333">
                <a:alpha val="65000"/>
              </a:srgbClr>
            </a:outerShdw>
          </a:effectLst>
        </p:spPr>
      </p:pic>
      <p:pic>
        <p:nvPicPr>
          <p:cNvPr id="11" name="Picture 2" descr="http://liberalvaluesblog.com/wp-content/uploads/2009/01/nazi-doctors.jpg"/>
          <p:cNvPicPr>
            <a:picLocks noChangeAspect="1" noChangeArrowheads="1"/>
          </p:cNvPicPr>
          <p:nvPr/>
        </p:nvPicPr>
        <p:blipFill>
          <a:blip r:embed="rId3" cstate="print"/>
          <a:srcRect/>
          <a:stretch>
            <a:fillRect/>
          </a:stretch>
        </p:blipFill>
        <p:spPr bwMode="auto">
          <a:xfrm>
            <a:off x="6895477" y="1024759"/>
            <a:ext cx="1989944" cy="1492458"/>
          </a:xfrm>
          <a:prstGeom prst="rect">
            <a:avLst/>
          </a:prstGeom>
          <a:ln>
            <a:noFill/>
          </a:ln>
          <a:effectLst>
            <a:outerShdw blurRad="292100" dist="139700" dir="2700000" algn="tl" rotWithShape="0">
              <a:srgbClr val="333333">
                <a:alpha val="65000"/>
              </a:srgbClr>
            </a:outerShdw>
          </a:effectLst>
        </p:spPr>
      </p:pic>
      <p:pic>
        <p:nvPicPr>
          <p:cNvPr id="12" name="Picture 1"/>
          <p:cNvPicPr>
            <a:picLocks noChangeAspect="1" noChangeArrowheads="1"/>
          </p:cNvPicPr>
          <p:nvPr/>
        </p:nvPicPr>
        <p:blipFill>
          <a:blip r:embed="rId4" cstate="print"/>
          <a:srcRect l="20412" t="22253" r="15586" b="9375"/>
          <a:stretch>
            <a:fillRect/>
          </a:stretch>
        </p:blipFill>
        <p:spPr bwMode="auto">
          <a:xfrm>
            <a:off x="6585349" y="5000513"/>
            <a:ext cx="2300072" cy="14615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slide(fromBottom)">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slide(fromBottom)">
                                      <p:cBhvr>
                                        <p:cTn id="18" dur="500"/>
                                        <p:tgtEl>
                                          <p:spTgt spid="9">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slide(fromBottom)">
                                      <p:cBhvr>
                                        <p:cTn id="24" dur="500"/>
                                        <p:tgtEl>
                                          <p:spTgt spid="9">
                                            <p:txEl>
                                              <p:pRg st="4" end="4"/>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slide(fromBottom)">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slide(fromBottom)">
                                      <p:cBhvr>
                                        <p:cTn id="32" dur="500"/>
                                        <p:tgtEl>
                                          <p:spTgt spid="9">
                                            <p:txEl>
                                              <p:pRg st="8" end="8"/>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Effect transition="in" filter="slide(fromBottom)">
                                      <p:cBhvr>
                                        <p:cTn id="35" dur="500"/>
                                        <p:tgtEl>
                                          <p:spTgt spid="9">
                                            <p:txEl>
                                              <p:pRg st="9" end="9"/>
                                            </p:txEl>
                                          </p:spTgt>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slide(fromBottom)">
                                      <p:cBhvr>
                                        <p:cTn id="38" dur="500"/>
                                        <p:tgtEl>
                                          <p:spTgt spid="9">
                                            <p:txEl>
                                              <p:pRg st="11" end="11"/>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016686"/>
          </a:xfrm>
        </p:spPr>
        <p:txBody>
          <a:bodyPr/>
          <a:lstStyle/>
          <a:p>
            <a:r>
              <a:rPr lang="en-US" dirty="0" smtClean="0">
                <a:effectLst>
                  <a:outerShdw blurRad="38100" dist="38100" dir="2700000" algn="tl">
                    <a:srgbClr val="000000">
                      <a:alpha val="43137"/>
                    </a:srgbClr>
                  </a:outerShdw>
                </a:effectLst>
              </a:rPr>
              <a:t>Principles of Bioethics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99803" y="1324303"/>
            <a:ext cx="8574374" cy="5533696"/>
          </a:xfrm>
        </p:spPr>
        <p:txBody>
          <a:bodyPr>
            <a:normAutofit fontScale="62500" lnSpcReduction="20000"/>
          </a:bodyPr>
          <a:lstStyle/>
          <a:p>
            <a:r>
              <a:rPr lang="en-US" sz="4400" b="1" dirty="0" smtClean="0">
                <a:solidFill>
                  <a:schemeClr val="tx2">
                    <a:lumMod val="75000"/>
                    <a:lumOff val="25000"/>
                  </a:schemeClr>
                </a:solidFill>
              </a:rPr>
              <a:t>Autonomy</a:t>
            </a:r>
            <a:endParaRPr lang="en-US" sz="3200" b="1" dirty="0" smtClean="0">
              <a:solidFill>
                <a:schemeClr val="tx2">
                  <a:lumMod val="75000"/>
                  <a:lumOff val="25000"/>
                </a:schemeClr>
              </a:solidFill>
            </a:endParaRPr>
          </a:p>
          <a:p>
            <a:pPr lvl="1"/>
            <a:r>
              <a:rPr lang="en-US" sz="3800" dirty="0" smtClean="0">
                <a:solidFill>
                  <a:schemeClr val="tx1">
                    <a:lumMod val="85000"/>
                    <a:lumOff val="15000"/>
                  </a:schemeClr>
                </a:solidFill>
              </a:rPr>
              <a:t>1) Respecting, promoting, and supporting a person’s capacities for self-determination and 2) providing extra protections to those with diminished autonomy</a:t>
            </a:r>
          </a:p>
          <a:p>
            <a:pPr lvl="1"/>
            <a:endParaRPr lang="en-US" sz="800" b="1" dirty="0" smtClean="0"/>
          </a:p>
          <a:p>
            <a:r>
              <a:rPr lang="en-US" sz="4400" b="1" dirty="0" smtClean="0">
                <a:solidFill>
                  <a:schemeClr val="tx2">
                    <a:lumMod val="75000"/>
                    <a:lumOff val="25000"/>
                  </a:schemeClr>
                </a:solidFill>
              </a:rPr>
              <a:t>Beneficence</a:t>
            </a:r>
            <a:endParaRPr lang="en-US" sz="2800" b="1" dirty="0" smtClean="0">
              <a:solidFill>
                <a:schemeClr val="tx2">
                  <a:lumMod val="75000"/>
                  <a:lumOff val="25000"/>
                </a:schemeClr>
              </a:solidFill>
            </a:endParaRPr>
          </a:p>
          <a:p>
            <a:pPr lvl="1"/>
            <a:r>
              <a:rPr lang="en-US" sz="3800" dirty="0" smtClean="0">
                <a:solidFill>
                  <a:schemeClr val="tx1">
                    <a:lumMod val="85000"/>
                    <a:lumOff val="15000"/>
                  </a:schemeClr>
                </a:solidFill>
              </a:rPr>
              <a:t>Strict obligation to maximize potential benefits, to do good by the patient/research subject</a:t>
            </a:r>
          </a:p>
          <a:p>
            <a:pPr lvl="1"/>
            <a:endParaRPr lang="en-US" sz="800" b="1" dirty="0" smtClean="0"/>
          </a:p>
          <a:p>
            <a:r>
              <a:rPr lang="en-US" sz="4400" b="1" dirty="0" smtClean="0">
                <a:solidFill>
                  <a:schemeClr val="tx2">
                    <a:lumMod val="75000"/>
                    <a:lumOff val="25000"/>
                  </a:schemeClr>
                </a:solidFill>
              </a:rPr>
              <a:t>Nonmaleficence</a:t>
            </a:r>
            <a:endParaRPr lang="en-US" sz="2800" b="1" dirty="0" smtClean="0">
              <a:solidFill>
                <a:schemeClr val="tx2">
                  <a:lumMod val="75000"/>
                  <a:lumOff val="25000"/>
                </a:schemeClr>
              </a:solidFill>
            </a:endParaRPr>
          </a:p>
          <a:p>
            <a:pPr lvl="1"/>
            <a:r>
              <a:rPr lang="en-US" sz="3800" dirty="0" smtClean="0">
                <a:solidFill>
                  <a:schemeClr val="tx1">
                    <a:lumMod val="85000"/>
                    <a:lumOff val="15000"/>
                  </a:schemeClr>
                </a:solidFill>
              </a:rPr>
              <a:t>1) Strict obligation to minimize potential harms (medical and other) and 2) duty not to exploit vulnerable populations</a:t>
            </a:r>
          </a:p>
          <a:p>
            <a:pPr lvl="1"/>
            <a:endParaRPr lang="en-US" sz="800" b="1" dirty="0" smtClean="0"/>
          </a:p>
          <a:p>
            <a:r>
              <a:rPr lang="en-US" sz="4500" b="1" dirty="0" smtClean="0">
                <a:solidFill>
                  <a:schemeClr val="tx2">
                    <a:lumMod val="75000"/>
                    <a:lumOff val="25000"/>
                  </a:schemeClr>
                </a:solidFill>
              </a:rPr>
              <a:t>Justice</a:t>
            </a:r>
            <a:endParaRPr lang="en-US" sz="2800" b="1" dirty="0" smtClean="0">
              <a:solidFill>
                <a:schemeClr val="tx2">
                  <a:lumMod val="75000"/>
                  <a:lumOff val="25000"/>
                </a:schemeClr>
              </a:solidFill>
            </a:endParaRPr>
          </a:p>
          <a:p>
            <a:pPr lvl="1"/>
            <a:r>
              <a:rPr lang="en-US" sz="3800" dirty="0" smtClean="0">
                <a:solidFill>
                  <a:schemeClr val="tx1">
                    <a:lumMod val="85000"/>
                    <a:lumOff val="15000"/>
                  </a:schemeClr>
                </a:solidFill>
              </a:rPr>
              <a:t>1) Equals ought to be treated equally, and 2) benefits and opportunities should be distributed fairly</a:t>
            </a:r>
          </a:p>
          <a:p>
            <a:pPr lvl="1"/>
            <a:endParaRPr lang="en-US" sz="2600" b="1" dirty="0">
              <a:solidFill>
                <a:schemeClr val="tx1">
                  <a:lumMod val="85000"/>
                  <a:lumOff val="15000"/>
                </a:schemeClr>
              </a:solidFill>
            </a:endParaRPr>
          </a:p>
        </p:txBody>
      </p:sp>
    </p:spTree>
    <p:extLst>
      <p:ext uri="{BB962C8B-B14F-4D97-AF65-F5344CB8AC3E}">
        <p14:creationId xmlns="" xmlns:p14="http://schemas.microsoft.com/office/powerpoint/2010/main" val="1208915857"/>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500"/>
                                        <p:tgtEl>
                                          <p:spTgt spid="3">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lide(fromBottom)">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lide(fromBottom)">
                                      <p:cBhvr>
                                        <p:cTn id="23" dur="500"/>
                                        <p:tgtEl>
                                          <p:spTgt spid="3">
                                            <p:txEl>
                                              <p:pRg st="6" end="6"/>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lide(fromBottom)">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slide(fromBottom)">
                                      <p:cBhvr>
                                        <p:cTn id="31" dur="500"/>
                                        <p:tgtEl>
                                          <p:spTgt spid="3">
                                            <p:txEl>
                                              <p:pRg st="9" end="9"/>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slide(fromBottom)">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rPr>
              <a:t>Four Key Questions</a:t>
            </a:r>
            <a:br>
              <a:rPr lang="en-US"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NIH: </a:t>
            </a:r>
            <a:r>
              <a:rPr lang="en-US" sz="2400" i="1" dirty="0" smtClean="0">
                <a:effectLst>
                  <a:outerShdw blurRad="38100" dist="38100" dir="2700000" algn="tl">
                    <a:srgbClr val="000000">
                      <a:alpha val="43137"/>
                    </a:srgbClr>
                  </a:outerShdw>
                </a:effectLst>
              </a:rPr>
              <a:t>Exploring Bioethics</a:t>
            </a:r>
            <a:endParaRPr lang="en-US" sz="24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49275" y="1891862"/>
            <a:ext cx="8042276" cy="4343400"/>
          </a:xfrm>
        </p:spPr>
        <p:txBody>
          <a:bodyPr>
            <a:normAutofit/>
          </a:bodyPr>
          <a:lstStyle/>
          <a:p>
            <a:pPr marL="457200" indent="-457200">
              <a:buFont typeface="+mj-lt"/>
              <a:buAutoNum type="arabicPeriod"/>
            </a:pPr>
            <a:r>
              <a:rPr lang="en-US" sz="2800" b="1" dirty="0" smtClean="0">
                <a:solidFill>
                  <a:schemeClr val="tx1">
                    <a:lumMod val="85000"/>
                    <a:lumOff val="15000"/>
                  </a:schemeClr>
                </a:solidFill>
              </a:rPr>
              <a:t>What is the ethical question?</a:t>
            </a:r>
          </a:p>
          <a:p>
            <a:pPr marL="793750" lvl="1" indent="-457200">
              <a:buClr>
                <a:schemeClr val="bg2">
                  <a:lumMod val="50000"/>
                </a:schemeClr>
              </a:buClr>
              <a:buFont typeface="Arial" pitchFamily="34" charset="0"/>
              <a:buChar char="•"/>
            </a:pPr>
            <a:r>
              <a:rPr lang="en-US" sz="2400" dirty="0" smtClean="0">
                <a:solidFill>
                  <a:schemeClr val="tx1">
                    <a:lumMod val="85000"/>
                    <a:lumOff val="15000"/>
                  </a:schemeClr>
                </a:solidFill>
              </a:rPr>
              <a:t>Requires </a:t>
            </a:r>
            <a:r>
              <a:rPr lang="en-US" sz="2400" i="1" dirty="0" smtClean="0">
                <a:solidFill>
                  <a:schemeClr val="tx1">
                    <a:lumMod val="85000"/>
                    <a:lumOff val="15000"/>
                  </a:schemeClr>
                </a:solidFill>
              </a:rPr>
              <a:t>moral imagination</a:t>
            </a:r>
            <a:r>
              <a:rPr lang="en-US" sz="2400" dirty="0" smtClean="0">
                <a:solidFill>
                  <a:schemeClr val="tx1">
                    <a:lumMod val="85000"/>
                    <a:lumOff val="15000"/>
                  </a:schemeClr>
                </a:solidFill>
              </a:rPr>
              <a:t> and </a:t>
            </a:r>
            <a:r>
              <a:rPr lang="en-US" sz="2400" i="1" dirty="0" smtClean="0">
                <a:solidFill>
                  <a:schemeClr val="tx1">
                    <a:lumMod val="85000"/>
                    <a:lumOff val="15000"/>
                  </a:schemeClr>
                </a:solidFill>
              </a:rPr>
              <a:t>moral sensitivity</a:t>
            </a:r>
            <a:endParaRPr lang="en-US" sz="2400" dirty="0" smtClean="0">
              <a:solidFill>
                <a:schemeClr val="tx1">
                  <a:lumMod val="85000"/>
                  <a:lumOff val="15000"/>
                </a:schemeClr>
              </a:solidFill>
            </a:endParaRPr>
          </a:p>
          <a:p>
            <a:pPr marL="793750" lvl="1" indent="-457200">
              <a:buClr>
                <a:schemeClr val="bg2">
                  <a:lumMod val="50000"/>
                </a:schemeClr>
              </a:buClr>
              <a:buFont typeface="Arial" pitchFamily="34" charset="0"/>
              <a:buChar char="•"/>
            </a:pPr>
            <a:r>
              <a:rPr lang="en-US" sz="2400" dirty="0" smtClean="0">
                <a:solidFill>
                  <a:schemeClr val="tx1">
                    <a:lumMod val="85000"/>
                    <a:lumOff val="15000"/>
                  </a:schemeClr>
                </a:solidFill>
              </a:rPr>
              <a:t>Distinguish </a:t>
            </a:r>
            <a:r>
              <a:rPr lang="en-US" sz="2400" i="1" dirty="0" smtClean="0">
                <a:solidFill>
                  <a:schemeClr val="tx1">
                    <a:lumMod val="85000"/>
                    <a:lumOff val="15000"/>
                  </a:schemeClr>
                </a:solidFill>
              </a:rPr>
              <a:t>ethical, legal, scientific, </a:t>
            </a:r>
            <a:r>
              <a:rPr lang="en-US" sz="2400" dirty="0" smtClean="0">
                <a:solidFill>
                  <a:schemeClr val="tx1">
                    <a:lumMod val="85000"/>
                    <a:lumOff val="15000"/>
                  </a:schemeClr>
                </a:solidFill>
              </a:rPr>
              <a:t>and </a:t>
            </a:r>
            <a:r>
              <a:rPr lang="en-US" sz="2400" i="1" dirty="0" smtClean="0">
                <a:solidFill>
                  <a:schemeClr val="tx1">
                    <a:lumMod val="85000"/>
                    <a:lumOff val="15000"/>
                  </a:schemeClr>
                </a:solidFill>
              </a:rPr>
              <a:t>personal</a:t>
            </a:r>
            <a:r>
              <a:rPr lang="en-US" sz="2400" dirty="0" smtClean="0">
                <a:solidFill>
                  <a:schemeClr val="tx1">
                    <a:lumMod val="85000"/>
                    <a:lumOff val="15000"/>
                  </a:schemeClr>
                </a:solidFill>
              </a:rPr>
              <a:t> questions</a:t>
            </a:r>
          </a:p>
          <a:p>
            <a:pPr marL="457200" indent="-457200">
              <a:buFont typeface="+mj-lt"/>
              <a:buAutoNum type="arabicPeriod"/>
            </a:pPr>
            <a:endParaRPr lang="en-US" sz="2800" b="1" dirty="0" smtClean="0">
              <a:solidFill>
                <a:schemeClr val="tx1">
                  <a:lumMod val="85000"/>
                  <a:lumOff val="15000"/>
                </a:schemeClr>
              </a:solidFill>
            </a:endParaRPr>
          </a:p>
          <a:p>
            <a:pPr marL="457200" indent="-457200">
              <a:buFont typeface="+mj-lt"/>
              <a:buAutoNum type="arabicPeriod"/>
            </a:pPr>
            <a:r>
              <a:rPr lang="en-US" sz="2800" b="1" dirty="0" smtClean="0">
                <a:solidFill>
                  <a:schemeClr val="tx1">
                    <a:lumMod val="85000"/>
                    <a:lumOff val="15000"/>
                  </a:schemeClr>
                </a:solidFill>
              </a:rPr>
              <a:t>What are the relevant facts?</a:t>
            </a:r>
            <a:endParaRPr lang="en-US" sz="2800" dirty="0" smtClean="0">
              <a:solidFill>
                <a:schemeClr val="tx1">
                  <a:lumMod val="85000"/>
                  <a:lumOff val="15000"/>
                </a:schemeClr>
              </a:solidFill>
            </a:endParaRPr>
          </a:p>
          <a:p>
            <a:pPr marL="793750" lvl="1" indent="-457200">
              <a:buClr>
                <a:schemeClr val="bg2">
                  <a:lumMod val="50000"/>
                </a:schemeClr>
              </a:buClr>
              <a:buFont typeface="Arial" pitchFamily="34" charset="0"/>
              <a:buChar char="•"/>
            </a:pPr>
            <a:r>
              <a:rPr lang="en-US" sz="2400" dirty="0" smtClean="0">
                <a:solidFill>
                  <a:schemeClr val="tx1">
                    <a:lumMod val="85000"/>
                    <a:lumOff val="15000"/>
                  </a:schemeClr>
                </a:solidFill>
              </a:rPr>
              <a:t>Scientific, social, and legal facts are needed to determine costs, benefits, risks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lide(fromBottom)">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slide(fromBottom)">
                                      <p:cBhvr>
                                        <p:cTn id="18" dur="500"/>
                                        <p:tgtEl>
                                          <p:spTgt spid="6">
                                            <p:txEl>
                                              <p:pRg st="4" end="4"/>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slide(fromBottom)">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rPr>
              <a:t>Four Key Questions</a:t>
            </a:r>
            <a:br>
              <a:rPr lang="en-US"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NIH: </a:t>
            </a:r>
            <a:r>
              <a:rPr lang="en-US" sz="2400" i="1" dirty="0" smtClean="0">
                <a:effectLst>
                  <a:outerShdw blurRad="38100" dist="38100" dir="2700000" algn="tl">
                    <a:srgbClr val="000000">
                      <a:alpha val="43137"/>
                    </a:srgbClr>
                  </a:outerShdw>
                </a:effectLst>
              </a:rPr>
              <a:t>Exploring Bioethics</a:t>
            </a:r>
            <a:endParaRPr lang="en-US" sz="24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49275" y="1891862"/>
            <a:ext cx="8042276" cy="4343400"/>
          </a:xfrm>
        </p:spPr>
        <p:txBody>
          <a:bodyPr>
            <a:noAutofit/>
          </a:bodyPr>
          <a:lstStyle/>
          <a:p>
            <a:pPr marL="457200" indent="-457200">
              <a:buFont typeface="+mj-lt"/>
              <a:buAutoNum type="arabicPeriod" startAt="3"/>
            </a:pPr>
            <a:r>
              <a:rPr lang="en-US" sz="2800" b="1" dirty="0" smtClean="0">
                <a:solidFill>
                  <a:schemeClr val="tx1">
                    <a:lumMod val="85000"/>
                    <a:lumOff val="15000"/>
                  </a:schemeClr>
                </a:solidFill>
              </a:rPr>
              <a:t>Who or what could be affected by the way the question gets resolved?</a:t>
            </a:r>
          </a:p>
          <a:p>
            <a:pPr marL="793750" lvl="1" indent="-457200">
              <a:buClr>
                <a:schemeClr val="bg2">
                  <a:lumMod val="50000"/>
                </a:schemeClr>
              </a:buClr>
              <a:buFont typeface="Arial" pitchFamily="34" charset="0"/>
              <a:buChar char="•"/>
            </a:pPr>
            <a:r>
              <a:rPr lang="en-US" sz="2400" i="1" dirty="0" smtClean="0">
                <a:solidFill>
                  <a:schemeClr val="tx1">
                    <a:lumMod val="85000"/>
                    <a:lumOff val="15000"/>
                  </a:schemeClr>
                </a:solidFill>
              </a:rPr>
              <a:t>Who has a stake</a:t>
            </a:r>
            <a:r>
              <a:rPr lang="en-US" sz="2400" dirty="0" smtClean="0">
                <a:solidFill>
                  <a:schemeClr val="tx1">
                    <a:lumMod val="85000"/>
                    <a:lumOff val="15000"/>
                  </a:schemeClr>
                </a:solidFill>
              </a:rPr>
              <a:t> in the outcome? – Consider his/her </a:t>
            </a:r>
            <a:r>
              <a:rPr lang="en-US" sz="2400" i="1" dirty="0" smtClean="0">
                <a:solidFill>
                  <a:schemeClr val="tx1">
                    <a:lumMod val="85000"/>
                    <a:lumOff val="15000"/>
                  </a:schemeClr>
                </a:solidFill>
              </a:rPr>
              <a:t>own perspective</a:t>
            </a:r>
            <a:endParaRPr lang="en-US" sz="2400" dirty="0" smtClean="0">
              <a:solidFill>
                <a:schemeClr val="tx1">
                  <a:lumMod val="85000"/>
                  <a:lumOff val="15000"/>
                </a:schemeClr>
              </a:solidFill>
            </a:endParaRPr>
          </a:p>
          <a:p>
            <a:pPr marL="793750" lvl="1" indent="-457200">
              <a:buClr>
                <a:schemeClr val="bg2">
                  <a:lumMod val="50000"/>
                </a:schemeClr>
              </a:buClr>
              <a:buFont typeface="Arial" pitchFamily="34" charset="0"/>
              <a:buChar char="•"/>
            </a:pPr>
            <a:r>
              <a:rPr lang="en-US" sz="2400" dirty="0" smtClean="0">
                <a:solidFill>
                  <a:schemeClr val="tx1">
                    <a:lumMod val="85000"/>
                    <a:lumOff val="15000"/>
                  </a:schemeClr>
                </a:solidFill>
              </a:rPr>
              <a:t>Could be an individual, a group, an institution, community at large</a:t>
            </a:r>
          </a:p>
          <a:p>
            <a:pPr marL="457200" indent="-457200">
              <a:buFont typeface="+mj-lt"/>
              <a:buAutoNum type="arabicPeriod" startAt="3"/>
            </a:pPr>
            <a:endParaRPr lang="en-US" sz="2800" b="1" dirty="0" smtClean="0">
              <a:solidFill>
                <a:schemeClr val="tx1">
                  <a:lumMod val="85000"/>
                  <a:lumOff val="15000"/>
                </a:schemeClr>
              </a:solidFill>
            </a:endParaRPr>
          </a:p>
          <a:p>
            <a:pPr marL="457200" indent="-457200">
              <a:buFont typeface="+mj-lt"/>
              <a:buAutoNum type="arabicPeriod" startAt="4"/>
            </a:pPr>
            <a:r>
              <a:rPr lang="en-US" sz="2800" b="1" dirty="0" smtClean="0">
                <a:solidFill>
                  <a:schemeClr val="tx1">
                    <a:lumMod val="85000"/>
                    <a:lumOff val="15000"/>
                  </a:schemeClr>
                </a:solidFill>
              </a:rPr>
              <a:t>What are the relevant ethical considerations?</a:t>
            </a:r>
            <a:endParaRPr lang="en-US" sz="2800" dirty="0" smtClean="0">
              <a:solidFill>
                <a:schemeClr val="tx1">
                  <a:lumMod val="85000"/>
                  <a:lumOff val="15000"/>
                </a:schemeClr>
              </a:solidFill>
            </a:endParaRPr>
          </a:p>
          <a:p>
            <a:pPr marL="793750" lvl="1" indent="-457200">
              <a:buClr>
                <a:schemeClr val="bg2">
                  <a:lumMod val="50000"/>
                </a:schemeClr>
              </a:buClr>
              <a:buFont typeface="Arial" pitchFamily="34" charset="0"/>
              <a:buChar char="•"/>
            </a:pPr>
            <a:r>
              <a:rPr lang="en-US" sz="2400" dirty="0" smtClean="0">
                <a:solidFill>
                  <a:schemeClr val="tx1">
                    <a:lumMod val="85000"/>
                    <a:lumOff val="15000"/>
                  </a:schemeClr>
                </a:solidFill>
              </a:rPr>
              <a:t>What are the core issues? What are some other issues that should affect our evaluation?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lide(fromBottom)">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slide(fromBottom)">
                                      <p:cBhvr>
                                        <p:cTn id="18" dur="500"/>
                                        <p:tgtEl>
                                          <p:spTgt spid="6">
                                            <p:txEl>
                                              <p:pRg st="4" end="4"/>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slide(fromBottom)">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1000" r="-1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49275" y="107576"/>
            <a:ext cx="8042276" cy="759527"/>
          </a:xfrm>
        </p:spPr>
        <p:txBody>
          <a:bodyPr/>
          <a:lstStyle/>
          <a:p>
            <a:r>
              <a:rPr lang="en-US" dirty="0" smtClean="0">
                <a:effectLst>
                  <a:outerShdw blurRad="38100" dist="38100" dir="2700000" algn="tl">
                    <a:srgbClr val="000000">
                      <a:alpha val="43137"/>
                    </a:srgbClr>
                  </a:outerShdw>
                </a:effectLst>
              </a:rPr>
              <a:t>Game Plan</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549275" y="1466194"/>
            <a:ext cx="8042276" cy="4966138"/>
          </a:xfrm>
        </p:spPr>
        <p:txBody>
          <a:bodyPr>
            <a:normAutofit/>
          </a:bodyPr>
          <a:lstStyle/>
          <a:p>
            <a:pPr>
              <a:buNone/>
            </a:pPr>
            <a:r>
              <a:rPr lang="en-US" b="1" dirty="0" smtClean="0">
                <a:solidFill>
                  <a:schemeClr val="accent6">
                    <a:lumMod val="50000"/>
                  </a:schemeClr>
                </a:solidFill>
              </a:rPr>
              <a:t>2:30-3:15</a:t>
            </a:r>
          </a:p>
          <a:p>
            <a:pPr>
              <a:buNone/>
            </a:pPr>
            <a:r>
              <a:rPr lang="en-US" b="1" dirty="0" smtClean="0">
                <a:solidFill>
                  <a:schemeClr val="accent6">
                    <a:lumMod val="50000"/>
                  </a:schemeClr>
                </a:solidFill>
              </a:rPr>
              <a:t>	</a:t>
            </a:r>
            <a:r>
              <a:rPr lang="en-US" b="1" i="1" dirty="0" smtClean="0">
                <a:solidFill>
                  <a:schemeClr val="accent6">
                    <a:lumMod val="50000"/>
                  </a:schemeClr>
                </a:solidFill>
              </a:rPr>
              <a:t>Introduction to ethics and bioethics</a:t>
            </a:r>
          </a:p>
          <a:p>
            <a:pPr>
              <a:buNone/>
            </a:pPr>
            <a:r>
              <a:rPr lang="en-US" b="1" dirty="0" smtClean="0">
                <a:solidFill>
                  <a:schemeClr val="accent6">
                    <a:lumMod val="50000"/>
                  </a:schemeClr>
                </a:solidFill>
              </a:rPr>
              <a:t>3:15-3:50</a:t>
            </a:r>
          </a:p>
          <a:p>
            <a:pPr>
              <a:buNone/>
            </a:pPr>
            <a:r>
              <a:rPr lang="en-US" b="1" dirty="0" smtClean="0">
                <a:solidFill>
                  <a:schemeClr val="accent6">
                    <a:lumMod val="50000"/>
                  </a:schemeClr>
                </a:solidFill>
              </a:rPr>
              <a:t>	</a:t>
            </a:r>
            <a:r>
              <a:rPr lang="en-US" b="1" i="1" dirty="0" smtClean="0">
                <a:solidFill>
                  <a:schemeClr val="accent6">
                    <a:lumMod val="50000"/>
                  </a:schemeClr>
                </a:solidFill>
              </a:rPr>
              <a:t>Small groups: case discussions</a:t>
            </a:r>
          </a:p>
          <a:p>
            <a:pPr>
              <a:buNone/>
            </a:pPr>
            <a:r>
              <a:rPr lang="en-US" b="1" dirty="0" smtClean="0">
                <a:solidFill>
                  <a:schemeClr val="accent6">
                    <a:lumMod val="50000"/>
                  </a:schemeClr>
                </a:solidFill>
              </a:rPr>
              <a:t>3:50-4:00</a:t>
            </a:r>
          </a:p>
          <a:p>
            <a:pPr>
              <a:buNone/>
            </a:pPr>
            <a:r>
              <a:rPr lang="en-US" b="1" i="1" dirty="0" smtClean="0">
                <a:solidFill>
                  <a:schemeClr val="accent6">
                    <a:lumMod val="50000"/>
                  </a:schemeClr>
                </a:solidFill>
              </a:rPr>
              <a:t>	Break</a:t>
            </a:r>
            <a:endParaRPr lang="en-US" b="1" dirty="0" smtClean="0">
              <a:solidFill>
                <a:schemeClr val="accent6">
                  <a:lumMod val="50000"/>
                </a:schemeClr>
              </a:solidFill>
            </a:endParaRPr>
          </a:p>
          <a:p>
            <a:pPr>
              <a:buNone/>
            </a:pPr>
            <a:r>
              <a:rPr lang="en-US" b="1" dirty="0" smtClean="0">
                <a:solidFill>
                  <a:schemeClr val="accent6">
                    <a:lumMod val="50000"/>
                  </a:schemeClr>
                </a:solidFill>
              </a:rPr>
              <a:t>4:00-4:30</a:t>
            </a:r>
          </a:p>
          <a:p>
            <a:pPr>
              <a:buNone/>
            </a:pPr>
            <a:r>
              <a:rPr lang="en-US" b="1" dirty="0" smtClean="0">
                <a:solidFill>
                  <a:schemeClr val="accent6">
                    <a:lumMod val="50000"/>
                  </a:schemeClr>
                </a:solidFill>
              </a:rPr>
              <a:t>	</a:t>
            </a:r>
            <a:r>
              <a:rPr lang="en-US" b="1" i="1" dirty="0" smtClean="0">
                <a:solidFill>
                  <a:schemeClr val="accent6">
                    <a:lumMod val="50000"/>
                  </a:schemeClr>
                </a:solidFill>
              </a:rPr>
              <a:t>Case analysis and problem-solving</a:t>
            </a:r>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Questions? Comments?</a:t>
            </a:r>
            <a:endPar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 name="TextBox 6"/>
          <p:cNvSpPr txBox="1"/>
          <p:nvPr/>
        </p:nvSpPr>
        <p:spPr>
          <a:xfrm>
            <a:off x="363538" y="3352801"/>
            <a:ext cx="3420186" cy="461665"/>
          </a:xfrm>
          <a:prstGeom prst="rect">
            <a:avLst/>
          </a:prstGeom>
          <a:noFill/>
        </p:spPr>
        <p:txBody>
          <a:bodyPr wrap="square" rtlCol="0">
            <a:spAutoFit/>
          </a:bodyPr>
          <a:lstStyle/>
          <a:p>
            <a:r>
              <a:rPr lang="en-US" sz="2400" dirty="0" smtClean="0">
                <a:solidFill>
                  <a:schemeClr val="tx2">
                    <a:lumMod val="75000"/>
                    <a:lumOff val="25000"/>
                  </a:schemeClr>
                </a:solidFill>
              </a:rPr>
              <a:t>Before we move on…</a:t>
            </a:r>
            <a:endParaRPr lang="en-US" sz="2400" dirty="0">
              <a:solidFill>
                <a:schemeClr val="tx2">
                  <a:lumMod val="75000"/>
                  <a:lumOff val="25000"/>
                </a:schemeClr>
              </a:solidFill>
            </a:endParaRPr>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990600"/>
            <a:ext cx="7772400" cy="1219200"/>
          </a:xfrm>
        </p:spPr>
        <p:txBody>
          <a:bodyPr/>
          <a:lstStyle/>
          <a:p>
            <a:pPr eaLnBrk="1" hangingPunct="1">
              <a:defRPr/>
            </a:pP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rPr>
              <a:t>Discussion Groups</a:t>
            </a:r>
            <a:endPar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endParaRPr>
          </a:p>
        </p:txBody>
      </p:sp>
      <p:pic>
        <p:nvPicPr>
          <p:cNvPr id="6" name="Picture 2" descr="D:\CTaylor cartoons, smaller files (.jpg)\Untitled-2.jpg"/>
          <p:cNvPicPr>
            <a:picLocks noChangeAspect="1" noChangeArrowheads="1"/>
          </p:cNvPicPr>
          <p:nvPr/>
        </p:nvPicPr>
        <p:blipFill>
          <a:blip r:embed="rId2" cstate="print"/>
          <a:srcRect l="7739" t="17480" r="28976" b="20387"/>
          <a:stretch>
            <a:fillRect/>
          </a:stretch>
        </p:blipFill>
        <p:spPr bwMode="auto">
          <a:xfrm>
            <a:off x="296056" y="2741952"/>
            <a:ext cx="2666240" cy="2368446"/>
          </a:xfrm>
          <a:prstGeom prst="rect">
            <a:avLst/>
          </a:prstGeom>
          <a:noFill/>
          <a:ln w="9525">
            <a:noFill/>
            <a:miter lim="800000"/>
            <a:headEnd/>
            <a:tailEnd/>
          </a:ln>
        </p:spPr>
      </p:pic>
      <p:sp>
        <p:nvSpPr>
          <p:cNvPr id="7" name="TextBox 6"/>
          <p:cNvSpPr txBox="1"/>
          <p:nvPr/>
        </p:nvSpPr>
        <p:spPr>
          <a:xfrm>
            <a:off x="296056" y="5110398"/>
            <a:ext cx="2383436" cy="461665"/>
          </a:xfrm>
          <a:prstGeom prst="rect">
            <a:avLst/>
          </a:prstGeom>
          <a:noFill/>
        </p:spPr>
        <p:txBody>
          <a:bodyPr wrap="square" rtlCol="0">
            <a:spAutoFit/>
          </a:bodyPr>
          <a:lstStyle/>
          <a:p>
            <a:pPr algn="ctr"/>
            <a:r>
              <a:rPr lang="en-US" sz="2400" b="1" dirty="0" smtClean="0">
                <a:solidFill>
                  <a:schemeClr val="tx2">
                    <a:lumMod val="75000"/>
                    <a:lumOff val="25000"/>
                  </a:schemeClr>
                </a:solidFill>
              </a:rPr>
              <a:t>End of Life</a:t>
            </a:r>
            <a:endParaRPr lang="en-US" sz="2400" b="1" dirty="0">
              <a:solidFill>
                <a:schemeClr val="tx2">
                  <a:lumMod val="75000"/>
                  <a:lumOff val="25000"/>
                </a:schemeClr>
              </a:solidFill>
            </a:endParaRPr>
          </a:p>
        </p:txBody>
      </p:sp>
      <p:pic>
        <p:nvPicPr>
          <p:cNvPr id="8" name="Content Placeholder 6"/>
          <p:cNvPicPr>
            <a:picLocks noChangeAspect="1"/>
          </p:cNvPicPr>
          <p:nvPr/>
        </p:nvPicPr>
        <p:blipFill>
          <a:blip r:embed="rId3"/>
          <a:srcRect t="8715" b="8715"/>
          <a:stretch>
            <a:fillRect/>
          </a:stretch>
        </p:blipFill>
        <p:spPr>
          <a:xfrm>
            <a:off x="3430382" y="2493763"/>
            <a:ext cx="2327262" cy="2632023"/>
          </a:xfrm>
          <a:prstGeom prst="rect">
            <a:avLst/>
          </a:prstGeom>
        </p:spPr>
      </p:pic>
      <p:sp>
        <p:nvSpPr>
          <p:cNvPr id="9" name="TextBox 8"/>
          <p:cNvSpPr txBox="1"/>
          <p:nvPr/>
        </p:nvSpPr>
        <p:spPr>
          <a:xfrm>
            <a:off x="3374208" y="5233508"/>
            <a:ext cx="2383436" cy="707886"/>
          </a:xfrm>
          <a:prstGeom prst="rect">
            <a:avLst/>
          </a:prstGeom>
          <a:noFill/>
        </p:spPr>
        <p:txBody>
          <a:bodyPr wrap="square" rtlCol="0">
            <a:spAutoFit/>
          </a:bodyPr>
          <a:lstStyle/>
          <a:p>
            <a:pPr algn="ctr"/>
            <a:r>
              <a:rPr lang="en-US" sz="2000" b="1" dirty="0" smtClean="0">
                <a:solidFill>
                  <a:schemeClr val="tx2">
                    <a:lumMod val="75000"/>
                    <a:lumOff val="25000"/>
                  </a:schemeClr>
                </a:solidFill>
              </a:rPr>
              <a:t>Governmental Paternalism</a:t>
            </a:r>
            <a:endParaRPr lang="en-US" sz="2000" b="1" dirty="0">
              <a:solidFill>
                <a:schemeClr val="tx2">
                  <a:lumMod val="75000"/>
                  <a:lumOff val="25000"/>
                </a:schemeClr>
              </a:solidFill>
            </a:endParaRPr>
          </a:p>
        </p:txBody>
      </p:sp>
      <p:pic>
        <p:nvPicPr>
          <p:cNvPr id="10" name="Picture 9"/>
          <p:cNvPicPr>
            <a:picLocks noChangeAspect="1"/>
          </p:cNvPicPr>
          <p:nvPr/>
        </p:nvPicPr>
        <p:blipFill>
          <a:blip r:embed="rId4"/>
          <a:srcRect l="17048" r="17651"/>
          <a:stretch>
            <a:fillRect/>
          </a:stretch>
        </p:blipFill>
        <p:spPr>
          <a:xfrm>
            <a:off x="6056026" y="2817425"/>
            <a:ext cx="2653258" cy="2292973"/>
          </a:xfrm>
          <a:prstGeom prst="rect">
            <a:avLst/>
          </a:prstGeom>
        </p:spPr>
      </p:pic>
      <p:sp>
        <p:nvSpPr>
          <p:cNvPr id="11" name="TextBox 10"/>
          <p:cNvSpPr txBox="1"/>
          <p:nvPr/>
        </p:nvSpPr>
        <p:spPr>
          <a:xfrm>
            <a:off x="6325848" y="5125786"/>
            <a:ext cx="2383436" cy="461665"/>
          </a:xfrm>
          <a:prstGeom prst="rect">
            <a:avLst/>
          </a:prstGeom>
          <a:noFill/>
        </p:spPr>
        <p:txBody>
          <a:bodyPr wrap="square" rtlCol="0">
            <a:spAutoFit/>
          </a:bodyPr>
          <a:lstStyle/>
          <a:p>
            <a:pPr algn="ctr"/>
            <a:r>
              <a:rPr lang="en-US" sz="2400" b="1" dirty="0" smtClean="0">
                <a:solidFill>
                  <a:schemeClr val="tx2">
                    <a:lumMod val="75000"/>
                    <a:lumOff val="25000"/>
                  </a:schemeClr>
                </a:solidFill>
              </a:rPr>
              <a:t>Reproduction</a:t>
            </a:r>
            <a:endParaRPr lang="en-US" sz="2400" b="1" dirty="0">
              <a:solidFill>
                <a:schemeClr val="tx2">
                  <a:lumMod val="75000"/>
                  <a:lumOff val="25000"/>
                </a:schemeClr>
              </a:solidFill>
            </a:endParaRPr>
          </a:p>
        </p:txBody>
      </p:sp>
    </p:spTree>
    <p:extLst>
      <p:ext uri="{BB962C8B-B14F-4D97-AF65-F5344CB8AC3E}">
        <p14:creationId xmlns="" xmlns:p14="http://schemas.microsoft.com/office/powerpoint/2010/main" val="3034648095"/>
      </p:ext>
    </p:extLst>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906517" y="2209800"/>
            <a:ext cx="7260021" cy="1219200"/>
          </a:xfrm>
        </p:spPr>
        <p:txBody>
          <a:bodyPr/>
          <a:lstStyle/>
          <a:p>
            <a:pPr eaLnBrk="1" hangingPunct="1">
              <a:defRPr/>
            </a:pP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Case Analysis &amp; Problem-Solving</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endParaRPr>
          </a:p>
        </p:txBody>
      </p:sp>
    </p:spTree>
    <p:extLst>
      <p:ext uri="{BB962C8B-B14F-4D97-AF65-F5344CB8AC3E}">
        <p14:creationId xmlns="" xmlns:p14="http://schemas.microsoft.com/office/powerpoint/2010/main" val="3034648095"/>
      </p:ext>
    </p:extLst>
  </p:cSld>
  <p:clrMapOvr>
    <a:masterClrMapping/>
  </p:clrMapOvr>
  <p:transition>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971799" y="2971799"/>
            <a:ext cx="6858001" cy="914403"/>
          </a:xfrm>
        </p:spPr>
        <p:txBody>
          <a:bodyPr/>
          <a:lstStyle/>
          <a:p>
            <a:r>
              <a:rPr lang="en-US" dirty="0" smtClean="0">
                <a:effectLst>
                  <a:outerShdw blurRad="38100" dist="38100" dir="2700000" algn="tl">
                    <a:srgbClr val="000000">
                      <a:alpha val="43137"/>
                    </a:srgbClr>
                  </a:outerShdw>
                </a:effectLst>
              </a:rPr>
              <a:t>The Case of </a:t>
            </a:r>
            <a:r>
              <a:rPr lang="en-US" dirty="0" err="1" smtClean="0">
                <a:effectLst>
                  <a:outerShdw blurRad="38100" dist="38100" dir="2700000" algn="tl">
                    <a:srgbClr val="000000">
                      <a:alpha val="43137"/>
                    </a:srgbClr>
                  </a:outerShdw>
                </a:effectLst>
              </a:rPr>
              <a:t>Dax</a:t>
            </a:r>
            <a:r>
              <a:rPr lang="en-US" dirty="0" smtClean="0">
                <a:effectLst>
                  <a:outerShdw blurRad="38100" dist="38100" dir="2700000" algn="tl">
                    <a:srgbClr val="000000">
                      <a:alpha val="43137"/>
                    </a:srgbClr>
                  </a:outerShdw>
                </a:effectLst>
              </a:rPr>
              <a:t> Cowart</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l="19932" t="17292" r="35344" b="31147"/>
          <a:stretch>
            <a:fillRect/>
          </a:stretch>
        </p:blipFill>
        <p:spPr bwMode="auto">
          <a:xfrm>
            <a:off x="1334124" y="1264920"/>
            <a:ext cx="7021796" cy="4551264"/>
          </a:xfrm>
          <a:prstGeom prst="rect">
            <a:avLst/>
          </a:prstGeom>
          <a:ln w="228600" cap="sq" cmpd="thickThin">
            <a:solidFill>
              <a:schemeClr val="accent3"/>
            </a:solidFill>
            <a:prstDash val="solid"/>
            <a:miter lim="800000"/>
          </a:ln>
          <a:effectLst>
            <a:innerShdw blurRad="76200">
              <a:srgbClr val="000000"/>
            </a:innerShdw>
          </a:effectLst>
        </p:spPr>
      </p:pic>
      <p:sp>
        <p:nvSpPr>
          <p:cNvPr id="9" name="Isosceles Triangle 8">
            <a:hlinkClick r:id="rId3"/>
          </p:cNvPr>
          <p:cNvSpPr/>
          <p:nvPr/>
        </p:nvSpPr>
        <p:spPr>
          <a:xfrm rot="5400000">
            <a:off x="7162425" y="677430"/>
            <a:ext cx="980105" cy="7345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6638"/>
          </a:xfrm>
        </p:spPr>
        <p:txBody>
          <a:bodyPr/>
          <a:lstStyle/>
          <a:p>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Conflicting Points of View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036638"/>
            <a:ext cx="8001000" cy="5668962"/>
          </a:xfrm>
        </p:spPr>
        <p:txBody>
          <a:bodyPr>
            <a:normAutofit/>
          </a:bodyPr>
          <a:lstStyle/>
          <a:p>
            <a:pPr>
              <a:buNone/>
            </a:pPr>
            <a:endParaRPr lang="en-US" sz="1000" dirty="0" smtClean="0">
              <a:solidFill>
                <a:schemeClr val="tx1">
                  <a:lumMod val="85000"/>
                  <a:lumOff val="15000"/>
                </a:schemeClr>
              </a:solidFill>
            </a:endParaRPr>
          </a:p>
          <a:p>
            <a:r>
              <a:rPr lang="en-US" sz="2800" b="1" dirty="0" err="1" smtClean="0">
                <a:solidFill>
                  <a:schemeClr val="tx1">
                    <a:lumMod val="85000"/>
                    <a:lumOff val="15000"/>
                  </a:schemeClr>
                </a:solidFill>
              </a:rPr>
              <a:t>Dax’s</a:t>
            </a:r>
            <a:r>
              <a:rPr lang="en-US" sz="2800" b="1" dirty="0" smtClean="0">
                <a:solidFill>
                  <a:schemeClr val="tx1">
                    <a:lumMod val="85000"/>
                    <a:lumOff val="15000"/>
                  </a:schemeClr>
                </a:solidFill>
              </a:rPr>
              <a:t> stated reasons for wanting to die:</a:t>
            </a:r>
          </a:p>
          <a:p>
            <a:pPr lvl="1"/>
            <a:r>
              <a:rPr lang="en-US" sz="2400" u="sng" dirty="0" smtClean="0">
                <a:solidFill>
                  <a:schemeClr val="tx1">
                    <a:lumMod val="85000"/>
                    <a:lumOff val="15000"/>
                  </a:schemeClr>
                </a:solidFill>
              </a:rPr>
              <a:t>Primary reason:</a:t>
            </a:r>
            <a:r>
              <a:rPr lang="en-US" sz="2400" dirty="0" smtClean="0">
                <a:solidFill>
                  <a:schemeClr val="tx1">
                    <a:lumMod val="85000"/>
                    <a:lumOff val="15000"/>
                  </a:schemeClr>
                </a:solidFill>
              </a:rPr>
              <a:t> Extreme, constant pain with minimal pain </a:t>
            </a:r>
            <a:r>
              <a:rPr lang="en-US" sz="2400" dirty="0" smtClean="0">
                <a:solidFill>
                  <a:schemeClr val="tx1">
                    <a:lumMod val="85000"/>
                    <a:lumOff val="15000"/>
                  </a:schemeClr>
                </a:solidFill>
              </a:rPr>
              <a:t>management</a:t>
            </a:r>
          </a:p>
          <a:p>
            <a:pPr lvl="1"/>
            <a:endParaRPr lang="en-US" sz="1000" dirty="0" smtClean="0">
              <a:solidFill>
                <a:schemeClr val="tx1">
                  <a:lumMod val="85000"/>
                  <a:lumOff val="15000"/>
                </a:schemeClr>
              </a:solidFill>
            </a:endParaRPr>
          </a:p>
          <a:p>
            <a:pPr lvl="1"/>
            <a:r>
              <a:rPr lang="en-US" sz="2400" u="sng" dirty="0" smtClean="0">
                <a:solidFill>
                  <a:schemeClr val="tx1">
                    <a:lumMod val="85000"/>
                    <a:lumOff val="15000"/>
                  </a:schemeClr>
                </a:solidFill>
              </a:rPr>
              <a:t>Secondary reason:</a:t>
            </a:r>
            <a:r>
              <a:rPr lang="en-US" sz="2400" dirty="0" smtClean="0">
                <a:solidFill>
                  <a:schemeClr val="tx1">
                    <a:lumMod val="85000"/>
                    <a:lumOff val="15000"/>
                  </a:schemeClr>
                </a:solidFill>
              </a:rPr>
              <a:t> Could not imagine sufficiently worthwhile quality of life</a:t>
            </a:r>
            <a:endParaRPr lang="en-US" sz="2400" u="sng" dirty="0" smtClean="0">
              <a:solidFill>
                <a:schemeClr val="tx1">
                  <a:lumMod val="85000"/>
                  <a:lumOff val="15000"/>
                </a:schemeClr>
              </a:solidFill>
            </a:endParaRPr>
          </a:p>
          <a:p>
            <a:endParaRPr lang="en-US" sz="1000" dirty="0" smtClean="0">
              <a:solidFill>
                <a:schemeClr val="tx1">
                  <a:lumMod val="85000"/>
                  <a:lumOff val="15000"/>
                </a:schemeClr>
              </a:solidFill>
            </a:endParaRPr>
          </a:p>
          <a:p>
            <a:r>
              <a:rPr lang="en-US" sz="2800" b="1" dirty="0" smtClean="0">
                <a:solidFill>
                  <a:schemeClr val="tx1">
                    <a:lumMod val="85000"/>
                    <a:lumOff val="15000"/>
                  </a:schemeClr>
                </a:solidFill>
              </a:rPr>
              <a:t>Dr. Burt’s stated </a:t>
            </a:r>
            <a:r>
              <a:rPr lang="en-US" sz="2800" b="1" dirty="0" smtClean="0">
                <a:solidFill>
                  <a:schemeClr val="tx1">
                    <a:lumMod val="85000"/>
                    <a:lumOff val="15000"/>
                  </a:schemeClr>
                </a:solidFill>
              </a:rPr>
              <a:t>reasons for </a:t>
            </a:r>
            <a:r>
              <a:rPr lang="en-US" sz="2800" b="1" dirty="0" smtClean="0">
                <a:solidFill>
                  <a:schemeClr val="tx1">
                    <a:lumMod val="85000"/>
                    <a:lumOff val="15000"/>
                  </a:schemeClr>
                </a:solidFill>
              </a:rPr>
              <a:t>continuing treatment: </a:t>
            </a:r>
            <a:endParaRPr lang="en-US" sz="2800" b="1" dirty="0" smtClean="0">
              <a:solidFill>
                <a:schemeClr val="tx1">
                  <a:lumMod val="85000"/>
                  <a:lumOff val="15000"/>
                </a:schemeClr>
              </a:solidFill>
            </a:endParaRPr>
          </a:p>
          <a:p>
            <a:pPr lvl="1"/>
            <a:r>
              <a:rPr lang="en-US" sz="2400" dirty="0" smtClean="0">
                <a:solidFill>
                  <a:schemeClr val="tx1">
                    <a:lumMod val="85000"/>
                    <a:lumOff val="15000"/>
                  </a:schemeClr>
                </a:solidFill>
              </a:rPr>
              <a:t>Concern about autonomy running </a:t>
            </a:r>
            <a:r>
              <a:rPr lang="en-US" sz="2400" dirty="0" smtClean="0">
                <a:solidFill>
                  <a:schemeClr val="tx1">
                    <a:lumMod val="85000"/>
                    <a:lumOff val="15000"/>
                  </a:schemeClr>
                </a:solidFill>
              </a:rPr>
              <a:t>amuck</a:t>
            </a:r>
          </a:p>
          <a:p>
            <a:pPr lvl="1"/>
            <a:endParaRPr lang="en-US" sz="1000" dirty="0" smtClean="0">
              <a:solidFill>
                <a:schemeClr val="tx1">
                  <a:lumMod val="85000"/>
                  <a:lumOff val="15000"/>
                </a:schemeClr>
              </a:solidFill>
            </a:endParaRPr>
          </a:p>
          <a:p>
            <a:pPr lvl="1"/>
            <a:r>
              <a:rPr lang="en-US" sz="2400" dirty="0" smtClean="0">
                <a:solidFill>
                  <a:schemeClr val="tx1">
                    <a:lumMod val="85000"/>
                    <a:lumOff val="15000"/>
                  </a:schemeClr>
                </a:solidFill>
              </a:rPr>
              <a:t>Doctor’s business not to give up on a patient</a:t>
            </a:r>
          </a:p>
          <a:p>
            <a:pPr lvl="1">
              <a:buNone/>
            </a:pPr>
            <a:endParaRPr lang="en-US" sz="2400" dirty="0" smtClean="0">
              <a:solidFill>
                <a:schemeClr val="tx1">
                  <a:lumMod val="85000"/>
                  <a:lumOff val="15000"/>
                </a:schemeClr>
              </a:solidFill>
            </a:endParaRPr>
          </a:p>
        </p:txBody>
      </p:sp>
      <p:sp>
        <p:nvSpPr>
          <p:cNvPr id="4" name="TextBox 3"/>
          <p:cNvSpPr txBox="1"/>
          <p:nvPr/>
        </p:nvSpPr>
        <p:spPr>
          <a:xfrm>
            <a:off x="1" y="6611779"/>
            <a:ext cx="9144000" cy="338554"/>
          </a:xfrm>
          <a:prstGeom prst="rect">
            <a:avLst/>
          </a:prstGeom>
          <a:noFill/>
        </p:spPr>
        <p:txBody>
          <a:bodyPr wrap="square" rtlCol="0">
            <a:spAutoFit/>
          </a:bodyPr>
          <a:lstStyle/>
          <a:p>
            <a:pPr algn="r"/>
            <a:r>
              <a:rPr lang="en-US" sz="1600" i="1" dirty="0" smtClean="0">
                <a:solidFill>
                  <a:schemeClr val="tx1">
                    <a:lumMod val="85000"/>
                    <a:lumOff val="15000"/>
                  </a:schemeClr>
                </a:solidFill>
              </a:rPr>
              <a:t>From “Confronting Death Who Chooses, Who Controls?” by </a:t>
            </a:r>
            <a:r>
              <a:rPr lang="en-US" sz="1600" i="1" dirty="0" err="1" smtClean="0">
                <a:solidFill>
                  <a:schemeClr val="tx1">
                    <a:lumMod val="85000"/>
                    <a:lumOff val="15000"/>
                  </a:schemeClr>
                </a:solidFill>
              </a:rPr>
              <a:t>Dax</a:t>
            </a:r>
            <a:r>
              <a:rPr lang="en-US" sz="1600" i="1" dirty="0" smtClean="0">
                <a:solidFill>
                  <a:schemeClr val="tx1">
                    <a:lumMod val="85000"/>
                    <a:lumOff val="15000"/>
                  </a:schemeClr>
                </a:solidFill>
              </a:rPr>
              <a:t> Cowart &amp; Robert Burt</a:t>
            </a:r>
            <a:endParaRPr lang="en-US" sz="1600" i="1" dirty="0">
              <a:solidFill>
                <a:schemeClr val="tx1">
                  <a:lumMod val="85000"/>
                  <a:lumOff val="15000"/>
                </a:schemeClr>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lide(fromBottom)">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lide(fromBottom)">
                                      <p:cBhvr>
                                        <p:cTn id="18" dur="500"/>
                                        <p:tgtEl>
                                          <p:spTgt spid="3">
                                            <p:txEl>
                                              <p:pRg st="6" end="6"/>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slide(fromBottom)">
                                      <p:cBhvr>
                                        <p:cTn id="21" dur="500"/>
                                        <p:tgtEl>
                                          <p:spTgt spid="3">
                                            <p:txEl>
                                              <p:pRg st="7" end="7"/>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slide(fromBottom)">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17" y="1040524"/>
            <a:ext cx="8702566" cy="58174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9275" y="0"/>
            <a:ext cx="8042276" cy="1040524"/>
          </a:xfrm>
        </p:spPr>
        <p:txBody>
          <a:bodyPr/>
          <a:lstStyle/>
          <a:p>
            <a:r>
              <a:rPr lang="en-US" dirty="0" smtClean="0">
                <a:effectLst>
                  <a:outerShdw blurRad="38100" dist="38100" dir="2700000" algn="tl">
                    <a:srgbClr val="000000">
                      <a:alpha val="43137"/>
                    </a:srgbClr>
                  </a:outerShdw>
                </a:effectLst>
              </a:rPr>
              <a:t>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292772"/>
            <a:ext cx="8042276" cy="5297214"/>
          </a:xfrm>
          <a:no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2600" b="1" dirty="0" smtClean="0">
                <a:solidFill>
                  <a:schemeClr val="bg2">
                    <a:lumMod val="25000"/>
                  </a:schemeClr>
                </a:solidFill>
              </a:rPr>
              <a:t>Do you think that Burt should have agreed to </a:t>
            </a:r>
            <a:r>
              <a:rPr lang="en-US" sz="2600" b="1" dirty="0" err="1" smtClean="0">
                <a:solidFill>
                  <a:schemeClr val="bg2">
                    <a:lumMod val="25000"/>
                  </a:schemeClr>
                </a:solidFill>
              </a:rPr>
              <a:t>Dax’s</a:t>
            </a:r>
            <a:r>
              <a:rPr lang="en-US" sz="2600" b="1" dirty="0" smtClean="0">
                <a:solidFill>
                  <a:schemeClr val="bg2">
                    <a:lumMod val="25000"/>
                  </a:schemeClr>
                </a:solidFill>
              </a:rPr>
              <a:t> request the first time? The second? After a month?</a:t>
            </a:r>
          </a:p>
          <a:p>
            <a:endParaRPr lang="en-US" sz="1000" b="1" dirty="0" smtClean="0">
              <a:solidFill>
                <a:schemeClr val="bg2">
                  <a:lumMod val="25000"/>
                </a:schemeClr>
              </a:solidFill>
            </a:endParaRPr>
          </a:p>
          <a:p>
            <a:r>
              <a:rPr lang="en-US" sz="2600" b="1" dirty="0" smtClean="0">
                <a:solidFill>
                  <a:schemeClr val="bg2">
                    <a:lumMod val="25000"/>
                  </a:schemeClr>
                </a:solidFill>
              </a:rPr>
              <a:t>When is the decision to refuse treatment because of a disability sufficiently autonomous, informed, and voluntary?</a:t>
            </a:r>
          </a:p>
          <a:p>
            <a:pPr lvl="1"/>
            <a:r>
              <a:rPr lang="en-US" sz="2600" b="1" dirty="0" smtClean="0">
                <a:solidFill>
                  <a:schemeClr val="bg2">
                    <a:lumMod val="25000"/>
                  </a:schemeClr>
                </a:solidFill>
              </a:rPr>
              <a:t>Are </a:t>
            </a:r>
            <a:r>
              <a:rPr lang="en-US" sz="2600" b="1" dirty="0" err="1" smtClean="0">
                <a:solidFill>
                  <a:schemeClr val="bg2">
                    <a:lumMod val="25000"/>
                  </a:schemeClr>
                </a:solidFill>
              </a:rPr>
              <a:t>Dax’s</a:t>
            </a:r>
            <a:r>
              <a:rPr lang="en-US" sz="2600" b="1" dirty="0" smtClean="0">
                <a:solidFill>
                  <a:schemeClr val="bg2">
                    <a:lumMod val="25000"/>
                  </a:schemeClr>
                </a:solidFill>
              </a:rPr>
              <a:t> concerns about pain more morally pressing than his concerns about lifelong disability?</a:t>
            </a:r>
          </a:p>
          <a:p>
            <a:pPr lvl="1">
              <a:buNone/>
            </a:pPr>
            <a:endParaRPr lang="en-US" sz="2600" b="1" dirty="0" smtClean="0">
              <a:solidFill>
                <a:schemeClr val="bg2">
                  <a:lumMod val="25000"/>
                </a:schemeClr>
              </a:solidFill>
            </a:endParaRPr>
          </a:p>
          <a:p>
            <a:r>
              <a:rPr lang="en-US" sz="2600" b="1" dirty="0" smtClean="0">
                <a:solidFill>
                  <a:schemeClr val="bg2">
                    <a:lumMod val="25000"/>
                  </a:schemeClr>
                </a:solidFill>
              </a:rPr>
              <a:t>How should a medical team advocate for </a:t>
            </a:r>
            <a:r>
              <a:rPr lang="en-US" sz="2600" b="1" dirty="0" err="1" smtClean="0">
                <a:solidFill>
                  <a:schemeClr val="bg2">
                    <a:lumMod val="25000"/>
                  </a:schemeClr>
                </a:solidFill>
              </a:rPr>
              <a:t>Dax</a:t>
            </a:r>
            <a:r>
              <a:rPr lang="en-US" sz="2600" b="1" dirty="0" smtClean="0">
                <a:solidFill>
                  <a:schemeClr val="bg2">
                    <a:lumMod val="25000"/>
                  </a:schemeClr>
                </a:solidFill>
              </a:rPr>
              <a:t> in this scenario? What would </a:t>
            </a:r>
            <a:r>
              <a:rPr lang="en-US" sz="2600" b="1" i="1" dirty="0" smtClean="0">
                <a:solidFill>
                  <a:schemeClr val="bg2">
                    <a:lumMod val="25000"/>
                  </a:schemeClr>
                </a:solidFill>
              </a:rPr>
              <a:t>you  </a:t>
            </a:r>
            <a:r>
              <a:rPr lang="en-US" sz="2600" b="1" dirty="0" smtClean="0">
                <a:solidFill>
                  <a:schemeClr val="bg2">
                    <a:lumMod val="25000"/>
                  </a:schemeClr>
                </a:solidFill>
              </a:rPr>
              <a:t>have done as his doctor?</a:t>
            </a:r>
            <a:endParaRPr lang="en-US" sz="2600" b="1" dirty="0">
              <a:solidFill>
                <a:schemeClr val="bg2">
                  <a:lumMod val="25000"/>
                </a:schemeClr>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slide(fromBottom)">
                                      <p:cBhvr>
                                        <p:cTn id="11" dur="500"/>
                                        <p:tgtEl>
                                          <p:spTgt spid="3">
                                            <p:bg/>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3090042" y="3090041"/>
            <a:ext cx="6858001" cy="677917"/>
          </a:xfrm>
        </p:spPr>
        <p:txBody>
          <a:bodyPr/>
          <a:lstStyle/>
          <a:p>
            <a:r>
              <a:rPr lang="en-US" dirty="0" smtClean="0">
                <a:effectLst>
                  <a:outerShdw blurRad="38100" dist="38100" dir="2700000" algn="tl">
                    <a:srgbClr val="000000">
                      <a:alpha val="43137"/>
                    </a:srgbClr>
                  </a:outerShdw>
                </a:effectLst>
              </a:rPr>
              <a:t>Research on Chimps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srcRect l="7755" t="16379" r="41112" b="32543"/>
          <a:stretch>
            <a:fillRect/>
          </a:stretch>
        </p:blipFill>
        <p:spPr bwMode="auto">
          <a:xfrm>
            <a:off x="945932" y="1345556"/>
            <a:ext cx="7541579" cy="4235437"/>
          </a:xfrm>
          <a:prstGeom prst="rect">
            <a:avLst/>
          </a:prstGeom>
          <a:ln w="228600" cap="sq" cmpd="thickThin">
            <a:solidFill>
              <a:schemeClr val="accent3"/>
            </a:solidFill>
            <a:prstDash val="solid"/>
            <a:miter lim="800000"/>
          </a:ln>
          <a:effectLst>
            <a:innerShdw blurRad="76200">
              <a:srgbClr val="000000"/>
            </a:innerShdw>
          </a:effectLst>
        </p:spPr>
      </p:pic>
      <p:sp>
        <p:nvSpPr>
          <p:cNvPr id="9" name="Isosceles Triangle 8">
            <a:hlinkClick r:id="rId4"/>
          </p:cNvPr>
          <p:cNvSpPr/>
          <p:nvPr/>
        </p:nvSpPr>
        <p:spPr>
          <a:xfrm rot="5400000">
            <a:off x="7162425" y="677430"/>
            <a:ext cx="980105" cy="7345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1336956"/>
          </a:xfrm>
        </p:spPr>
        <p:txBody>
          <a:bodyPr/>
          <a:lstStyle/>
          <a:p>
            <a:r>
              <a:rPr lang="en-US" sz="3600" dirty="0" smtClean="0">
                <a:effectLst>
                  <a:outerShdw blurRad="38100" dist="38100" dir="2700000" algn="tl">
                    <a:srgbClr val="000000">
                      <a:alpha val="43137"/>
                    </a:srgbClr>
                  </a:outerShdw>
                </a:effectLst>
              </a:rPr>
              <a:t>Spectrum of Positions:</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Should We Research on Chimps?</a:t>
            </a:r>
            <a:endParaRPr lang="en-US" sz="3600" dirty="0">
              <a:effectLst>
                <a:outerShdw blurRad="38100" dist="38100" dir="2700000" algn="tl">
                  <a:srgbClr val="000000">
                    <a:alpha val="43137"/>
                  </a:srgbClr>
                </a:outerShdw>
              </a:effectLst>
            </a:endParaRPr>
          </a:p>
        </p:txBody>
      </p:sp>
      <p:sp>
        <p:nvSpPr>
          <p:cNvPr id="4" name="Left-Right Arrow 3"/>
          <p:cNvSpPr/>
          <p:nvPr/>
        </p:nvSpPr>
        <p:spPr>
          <a:xfrm>
            <a:off x="533400" y="3733800"/>
            <a:ext cx="8216462" cy="914400"/>
          </a:xfrm>
          <a:prstGeom prst="leftRightArrow">
            <a:avLst/>
          </a:prstGeom>
          <a:gradFill flip="none" rotWithShape="1">
            <a:gsLst>
              <a:gs pos="41000">
                <a:schemeClr val="accent6">
                  <a:tint val="100000"/>
                  <a:shade val="100000"/>
                  <a:satMod val="120000"/>
                </a:schemeClr>
              </a:gs>
              <a:gs pos="100000">
                <a:schemeClr val="accent6">
                  <a:tint val="50000"/>
                  <a:satMod val="150000"/>
                </a:schemeClr>
              </a:gs>
            </a:gsLst>
            <a:lin ang="108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p:cNvSpPr txBox="1"/>
          <p:nvPr/>
        </p:nvSpPr>
        <p:spPr>
          <a:xfrm>
            <a:off x="304800" y="2057400"/>
            <a:ext cx="22860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u="sng" dirty="0" smtClean="0"/>
              <a:t>Lenient</a:t>
            </a:r>
            <a:r>
              <a:rPr lang="en-US" sz="2000" dirty="0" smtClean="0"/>
              <a:t>:</a:t>
            </a:r>
          </a:p>
          <a:p>
            <a:pPr algn="ctr"/>
            <a:r>
              <a:rPr lang="en-US" sz="2000" dirty="0" smtClean="0"/>
              <a:t>Human interests </a:t>
            </a:r>
            <a:r>
              <a:rPr lang="en-US" sz="2000" i="1" dirty="0" smtClean="0"/>
              <a:t>nearly always </a:t>
            </a:r>
            <a:r>
              <a:rPr lang="en-US" sz="2000" dirty="0" smtClean="0"/>
              <a:t>outweigh animal interests</a:t>
            </a:r>
            <a:endParaRPr lang="en-US" sz="2000" dirty="0"/>
          </a:p>
        </p:txBody>
      </p:sp>
      <p:sp>
        <p:nvSpPr>
          <p:cNvPr id="7" name="TextBox 6"/>
          <p:cNvSpPr txBox="1"/>
          <p:nvPr/>
        </p:nvSpPr>
        <p:spPr>
          <a:xfrm>
            <a:off x="6014545" y="2334399"/>
            <a:ext cx="2735317"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u="sng" dirty="0" smtClean="0"/>
              <a:t>Demanding</a:t>
            </a:r>
            <a:r>
              <a:rPr lang="en-US" sz="2000" dirty="0" smtClean="0"/>
              <a:t>:</a:t>
            </a:r>
          </a:p>
          <a:p>
            <a:pPr algn="ctr"/>
            <a:r>
              <a:rPr lang="en-US" sz="2000" dirty="0" smtClean="0"/>
              <a:t>Human interests </a:t>
            </a:r>
            <a:r>
              <a:rPr lang="en-US" sz="2000" i="1" dirty="0" smtClean="0"/>
              <a:t>almost never </a:t>
            </a:r>
            <a:r>
              <a:rPr lang="en-US" sz="2000" dirty="0" smtClean="0"/>
              <a:t>carry significant weight</a:t>
            </a:r>
            <a:endParaRPr lang="en-US" sz="2000" dirty="0"/>
          </a:p>
        </p:txBody>
      </p:sp>
      <p:sp>
        <p:nvSpPr>
          <p:cNvPr id="8" name="TextBox 7"/>
          <p:cNvSpPr txBox="1"/>
          <p:nvPr/>
        </p:nvSpPr>
        <p:spPr>
          <a:xfrm>
            <a:off x="2057399" y="4955002"/>
            <a:ext cx="5021318"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u="sng" dirty="0" smtClean="0"/>
              <a:t>Middle Ground</a:t>
            </a:r>
            <a:r>
              <a:rPr lang="en-US" sz="2000" dirty="0" smtClean="0"/>
              <a:t>:</a:t>
            </a:r>
          </a:p>
          <a:p>
            <a:pPr marL="342900" indent="-342900" algn="ctr">
              <a:buAutoNum type="alphaLcParenR"/>
            </a:pPr>
            <a:r>
              <a:rPr lang="en-US" sz="2000" dirty="0" smtClean="0"/>
              <a:t>There are moral limits on animal use;  </a:t>
            </a:r>
          </a:p>
          <a:p>
            <a:pPr marL="342900" indent="-342900" algn="ctr"/>
            <a:r>
              <a:rPr lang="en-US" sz="2000" dirty="0" smtClean="0"/>
              <a:t>AND</a:t>
            </a:r>
          </a:p>
          <a:p>
            <a:pPr algn="ctr"/>
            <a:r>
              <a:rPr lang="en-US" sz="2000" dirty="0" smtClean="0"/>
              <a:t>b) Humans can use them when doing so advances </a:t>
            </a:r>
            <a:r>
              <a:rPr lang="en-US" sz="2000" i="1" dirty="0" smtClean="0"/>
              <a:t>significant  </a:t>
            </a:r>
            <a:r>
              <a:rPr lang="en-US" sz="2000" dirty="0" smtClean="0"/>
              <a:t>human interests.</a:t>
            </a:r>
            <a:endParaRPr lang="en-US" sz="2000"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Bottom)">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9275" y="1324302"/>
            <a:ext cx="8279415" cy="53445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9275" y="107576"/>
            <a:ext cx="8042276" cy="996010"/>
          </a:xfrm>
        </p:spPr>
        <p:txBody>
          <a:bodyPr/>
          <a:lstStyle/>
          <a:p>
            <a:r>
              <a:rPr lang="en-US" dirty="0" smtClean="0">
                <a:effectLst>
                  <a:outerShdw blurRad="38100" dist="38100" dir="2700000" algn="tl">
                    <a:srgbClr val="000000">
                      <a:alpha val="43137"/>
                    </a:srgbClr>
                  </a:outerShdw>
                </a:effectLst>
              </a:rPr>
              <a:t>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5571" y="1600200"/>
            <a:ext cx="7755979" cy="4863661"/>
          </a:xfrm>
          <a:no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2800" b="1" dirty="0" smtClean="0">
                <a:solidFill>
                  <a:schemeClr val="bg2">
                    <a:lumMod val="25000"/>
                  </a:schemeClr>
                </a:solidFill>
              </a:rPr>
              <a:t>How should we determine the moral limits of using non-humans in research? What are some key relevant factors?</a:t>
            </a:r>
          </a:p>
          <a:p>
            <a:endParaRPr lang="en-US" sz="1200" b="1" dirty="0" smtClean="0">
              <a:solidFill>
                <a:schemeClr val="bg2">
                  <a:lumMod val="25000"/>
                </a:schemeClr>
              </a:solidFill>
            </a:endParaRPr>
          </a:p>
          <a:p>
            <a:r>
              <a:rPr lang="en-US" sz="2800" b="1" dirty="0" smtClean="0">
                <a:solidFill>
                  <a:schemeClr val="bg2">
                    <a:lumMod val="25000"/>
                  </a:schemeClr>
                </a:solidFill>
              </a:rPr>
              <a:t>Do you think that we owe anything (morally speaking) to animals used in research?</a:t>
            </a:r>
          </a:p>
          <a:p>
            <a:endParaRPr lang="en-US" sz="1400" b="1" dirty="0" smtClean="0">
              <a:solidFill>
                <a:schemeClr val="bg2">
                  <a:lumMod val="25000"/>
                </a:schemeClr>
              </a:solidFill>
            </a:endParaRPr>
          </a:p>
          <a:p>
            <a:r>
              <a:rPr lang="en-US" sz="2800" b="1" dirty="0" smtClean="0">
                <a:solidFill>
                  <a:schemeClr val="bg2">
                    <a:lumMod val="25000"/>
                  </a:schemeClr>
                </a:solidFill>
              </a:rPr>
              <a:t>What do </a:t>
            </a:r>
            <a:r>
              <a:rPr lang="en-US" sz="2800" b="1" dirty="0" smtClean="0">
                <a:solidFill>
                  <a:schemeClr val="bg2">
                    <a:lumMod val="25000"/>
                  </a:schemeClr>
                </a:solidFill>
              </a:rPr>
              <a:t>you think </a:t>
            </a:r>
            <a:r>
              <a:rPr lang="en-US" sz="2800" b="1" dirty="0" smtClean="0">
                <a:solidFill>
                  <a:schemeClr val="bg2">
                    <a:lumMod val="25000"/>
                  </a:schemeClr>
                </a:solidFill>
              </a:rPr>
              <a:t>about </a:t>
            </a:r>
            <a:r>
              <a:rPr lang="en-US" sz="2800" b="1" dirty="0" smtClean="0">
                <a:solidFill>
                  <a:schemeClr val="bg2">
                    <a:lumMod val="25000"/>
                  </a:schemeClr>
                </a:solidFill>
              </a:rPr>
              <a:t>the NIH’s </a:t>
            </a:r>
            <a:r>
              <a:rPr lang="en-US" sz="2800" b="1" dirty="0" smtClean="0">
                <a:solidFill>
                  <a:schemeClr val="bg2">
                    <a:lumMod val="25000"/>
                  </a:schemeClr>
                </a:solidFill>
              </a:rPr>
              <a:t>decision to restrict chimp research? </a:t>
            </a:r>
            <a:r>
              <a:rPr lang="en-US" sz="2800" b="1" dirty="0" smtClean="0">
                <a:solidFill>
                  <a:schemeClr val="bg2">
                    <a:lumMod val="25000"/>
                  </a:schemeClr>
                </a:solidFill>
              </a:rPr>
              <a:t>Would you go further and restrict other types of animal research?</a:t>
            </a:r>
            <a:endParaRPr lang="en-US" sz="2800" b="1" dirty="0">
              <a:solidFill>
                <a:schemeClr val="bg2">
                  <a:lumMod val="25000"/>
                </a:schemeClr>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slide(fromBottom)">
                                      <p:cBhvr>
                                        <p:cTn id="11" dur="500"/>
                                        <p:tgtEl>
                                          <p:spTgt spid="3">
                                            <p:bg/>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0" r="-4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9275" y="2033752"/>
            <a:ext cx="8056563" cy="1362075"/>
          </a:xfrm>
        </p:spPr>
        <p:txBody>
          <a:bodyPr/>
          <a:lstStyle/>
          <a:p>
            <a:r>
              <a:rPr lang="en-US" dirty="0" smtClean="0"/>
              <a:t>Thank You!</a:t>
            </a:r>
            <a:endParaRPr lang="en-US" dirty="0"/>
          </a:p>
        </p:txBody>
      </p:sp>
      <p:sp>
        <p:nvSpPr>
          <p:cNvPr id="6" name="Text Placeholder 5"/>
          <p:cNvSpPr>
            <a:spLocks noGrp="1"/>
          </p:cNvSpPr>
          <p:nvPr>
            <p:ph type="body" idx="1"/>
          </p:nvPr>
        </p:nvSpPr>
        <p:spPr>
          <a:xfrm>
            <a:off x="549275" y="5152861"/>
            <a:ext cx="8056563" cy="1500187"/>
          </a:xfrm>
        </p:spPr>
        <p:txBody>
          <a:bodyPr>
            <a:normAutofit/>
          </a:bodyPr>
          <a:lstStyle/>
          <a:p>
            <a:r>
              <a:rPr lang="en-US" sz="2400" dirty="0" smtClean="0">
                <a:solidFill>
                  <a:schemeClr val="tx1">
                    <a:lumMod val="85000"/>
                    <a:lumOff val="15000"/>
                  </a:schemeClr>
                </a:solidFill>
              </a:rPr>
              <a:t>Materials from this guest lecture can be found here:</a:t>
            </a:r>
          </a:p>
          <a:p>
            <a:r>
              <a:rPr lang="en-US" sz="2400" b="1" dirty="0" smtClean="0">
                <a:solidFill>
                  <a:schemeClr val="accent6">
                    <a:lumMod val="50000"/>
                  </a:schemeClr>
                </a:solidFill>
              </a:rPr>
              <a:t>http://gumedicalinstitute-bioethics.weebly.com</a:t>
            </a:r>
          </a:p>
          <a:p>
            <a:endParaRPr lang="en-US" sz="2400" dirty="0">
              <a:solidFill>
                <a:schemeClr val="accent6">
                  <a:lumMod val="50000"/>
                </a:schemeClr>
              </a:solidFill>
            </a:endParaRPr>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Objectives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891861"/>
            <a:ext cx="8042276" cy="4682359"/>
          </a:xfrm>
        </p:spPr>
        <p:txBody>
          <a:bodyPr>
            <a:normAutofit/>
          </a:bodyPr>
          <a:lstStyle/>
          <a:p>
            <a:pPr marL="0" indent="0">
              <a:buNone/>
            </a:pPr>
            <a:r>
              <a:rPr lang="en-US" dirty="0" smtClean="0">
                <a:solidFill>
                  <a:schemeClr val="tx1">
                    <a:lumMod val="85000"/>
                    <a:lumOff val="15000"/>
                  </a:schemeClr>
                </a:solidFill>
              </a:rPr>
              <a:t>Upon completion of this session participants will be able to:</a:t>
            </a:r>
          </a:p>
          <a:p>
            <a:pPr>
              <a:buFont typeface="Wingdings" pitchFamily="2" charset="2"/>
              <a:buChar char="Ø"/>
            </a:pPr>
            <a:r>
              <a:rPr lang="en-US" dirty="0" smtClean="0">
                <a:solidFill>
                  <a:schemeClr val="tx1">
                    <a:lumMod val="85000"/>
                    <a:lumOff val="15000"/>
                  </a:schemeClr>
                </a:solidFill>
              </a:rPr>
              <a:t>Understand the aims of ethical inquiry</a:t>
            </a:r>
          </a:p>
          <a:p>
            <a:pPr>
              <a:buFont typeface="Wingdings" pitchFamily="2" charset="2"/>
              <a:buChar char="Ø"/>
            </a:pPr>
            <a:r>
              <a:rPr lang="en-US" dirty="0" smtClean="0">
                <a:solidFill>
                  <a:schemeClr val="tx1">
                    <a:lumMod val="85000"/>
                    <a:lumOff val="15000"/>
                  </a:schemeClr>
                </a:solidFill>
              </a:rPr>
              <a:t>Describe the birth of U.S. bioethics and U.S. principles of bioethics</a:t>
            </a:r>
          </a:p>
          <a:p>
            <a:pPr>
              <a:buFont typeface="Wingdings" pitchFamily="2" charset="2"/>
              <a:buChar char="Ø"/>
            </a:pPr>
            <a:r>
              <a:rPr lang="en-US" dirty="0" smtClean="0">
                <a:solidFill>
                  <a:schemeClr val="tx1">
                    <a:lumMod val="85000"/>
                    <a:lumOff val="15000"/>
                  </a:schemeClr>
                </a:solidFill>
              </a:rPr>
              <a:t>Grasp at least one moral problem that pervades medical practice</a:t>
            </a:r>
          </a:p>
          <a:p>
            <a:pPr>
              <a:buFont typeface="Wingdings" pitchFamily="2" charset="2"/>
              <a:buChar char="Ø"/>
            </a:pPr>
            <a:r>
              <a:rPr lang="en-US" dirty="0" smtClean="0">
                <a:solidFill>
                  <a:schemeClr val="tx1">
                    <a:lumMod val="85000"/>
                    <a:lumOff val="15000"/>
                  </a:schemeClr>
                </a:solidFill>
              </a:rPr>
              <a:t>Describe and critique what informs your moral judgments</a:t>
            </a:r>
          </a:p>
          <a:p>
            <a:endParaRPr lang="en-US" dirty="0">
              <a:solidFill>
                <a:schemeClr val="tx1">
                  <a:lumMod val="85000"/>
                  <a:lumOff val="15000"/>
                </a:schemeClr>
              </a:solidFill>
            </a:endParaRPr>
          </a:p>
        </p:txBody>
      </p:sp>
    </p:spTree>
    <p:extLst>
      <p:ext uri="{BB962C8B-B14F-4D97-AF65-F5344CB8AC3E}">
        <p14:creationId xmlns="" xmlns:p14="http://schemas.microsoft.com/office/powerpoint/2010/main" val="909792628"/>
      </p:ext>
    </p:extLst>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990600"/>
            <a:ext cx="7772400" cy="1219200"/>
          </a:xfrm>
        </p:spPr>
        <p:txBody>
          <a:bodyPr/>
          <a:lstStyle/>
          <a:p>
            <a:pPr eaLnBrk="1" hangingPunct="1">
              <a:defRPr/>
            </a:pP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rPr>
              <a:t>What </a:t>
            </a: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rPr>
              <a:t>Is </a:t>
            </a: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mj-cs"/>
              </a:rPr>
              <a:t>Ethics?</a:t>
            </a:r>
          </a:p>
        </p:txBody>
      </p:sp>
      <p:pic>
        <p:nvPicPr>
          <p:cNvPr id="6" name="Picture 6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285999" y="2815816"/>
            <a:ext cx="4860433" cy="3417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34648095"/>
      </p:ext>
    </p:extLst>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2300" name="Rectangle 12"/>
          <p:cNvSpPr>
            <a:spLocks noChangeArrowheads="1"/>
          </p:cNvSpPr>
          <p:nvPr/>
        </p:nvSpPr>
        <p:spPr bwMode="auto">
          <a:xfrm>
            <a:off x="304800" y="533400"/>
            <a:ext cx="8229600" cy="1143000"/>
          </a:xfrm>
          <a:prstGeom prst="rect">
            <a:avLst/>
          </a:prstGeom>
          <a:noFill/>
          <a:ln w="9525">
            <a:noFill/>
            <a:miter lim="800000"/>
            <a:headEnd/>
            <a:tailEnd/>
          </a:ln>
          <a:effectLst/>
        </p:spPr>
        <p:txBody>
          <a:bodyPr anchorCtr="1"/>
          <a:lstStyle/>
          <a:p>
            <a:pPr algn="ctr" eaLnBrk="1" hangingPunct="1">
              <a:defRPr/>
            </a:pPr>
            <a:r>
              <a:rPr lang="en-US" sz="4400" dirty="0">
                <a:solidFill>
                  <a:schemeClr val="accent1"/>
                </a:solidFill>
                <a:effectLst>
                  <a:outerShdw blurRad="38100" dist="38100" dir="2700000" algn="tl">
                    <a:srgbClr val="DDDDDD"/>
                  </a:outerShdw>
                </a:effectLst>
                <a:latin typeface="+mj-lt"/>
                <a:cs typeface="+mn-cs"/>
              </a:rPr>
              <a:t>What </a:t>
            </a:r>
            <a:r>
              <a:rPr lang="en-US" sz="4400" dirty="0" smtClean="0">
                <a:solidFill>
                  <a:schemeClr val="accent1"/>
                </a:solidFill>
                <a:effectLst>
                  <a:outerShdw blurRad="38100" dist="38100" dir="2700000" algn="tl">
                    <a:srgbClr val="DDDDDD"/>
                  </a:outerShdw>
                </a:effectLst>
                <a:latin typeface="+mj-lt"/>
                <a:cs typeface="+mn-cs"/>
              </a:rPr>
              <a:t>Is </a:t>
            </a:r>
            <a:r>
              <a:rPr lang="en-US" sz="4400" dirty="0" smtClean="0">
                <a:solidFill>
                  <a:schemeClr val="accent1"/>
                </a:solidFill>
                <a:effectLst>
                  <a:outerShdw blurRad="38100" dist="38100" dir="2700000" algn="tl">
                    <a:srgbClr val="DDDDDD"/>
                  </a:outerShdw>
                </a:effectLst>
                <a:latin typeface="+mj-lt"/>
              </a:rPr>
              <a:t>E</a:t>
            </a:r>
            <a:r>
              <a:rPr lang="en-US" sz="4400" dirty="0" smtClean="0">
                <a:solidFill>
                  <a:schemeClr val="accent1"/>
                </a:solidFill>
                <a:effectLst>
                  <a:outerShdw blurRad="38100" dist="38100" dir="2700000" algn="tl">
                    <a:srgbClr val="DDDDDD"/>
                  </a:outerShdw>
                </a:effectLst>
                <a:latin typeface="+mj-lt"/>
                <a:cs typeface="+mn-cs"/>
              </a:rPr>
              <a:t>thics</a:t>
            </a:r>
            <a:r>
              <a:rPr lang="en-US" sz="4400" dirty="0">
                <a:solidFill>
                  <a:schemeClr val="accent1"/>
                </a:solidFill>
                <a:effectLst>
                  <a:outerShdw blurRad="38100" dist="38100" dir="2700000" algn="tl">
                    <a:srgbClr val="DDDDDD"/>
                  </a:outerShdw>
                </a:effectLst>
                <a:latin typeface="+mj-lt"/>
                <a:cs typeface="+mn-cs"/>
              </a:rPr>
              <a:t>?</a:t>
            </a:r>
          </a:p>
        </p:txBody>
      </p:sp>
      <p:sp>
        <p:nvSpPr>
          <p:cNvPr id="12302" name="Rectangle 14"/>
          <p:cNvSpPr>
            <a:spLocks noGrp="1" noChangeArrowheads="1"/>
          </p:cNvSpPr>
          <p:nvPr>
            <p:ph idx="1"/>
          </p:nvPr>
        </p:nvSpPr>
        <p:spPr>
          <a:xfrm>
            <a:off x="0" y="1600200"/>
            <a:ext cx="9144000" cy="5257799"/>
          </a:xfrm>
        </p:spPr>
        <p:txBody>
          <a:bodyPr>
            <a:normAutofit/>
          </a:bodyPr>
          <a:lstStyle/>
          <a:p>
            <a:pPr marL="609600" indent="-609600" eaLnBrk="1" hangingPunct="1">
              <a:defRPr/>
            </a:pPr>
            <a:r>
              <a:rPr lang="en-US" sz="2800" b="1" dirty="0">
                <a:solidFill>
                  <a:schemeClr val="tx1"/>
                </a:solidFill>
                <a:effectLst>
                  <a:outerShdw blurRad="38100" dist="38100" dir="2700000" algn="tl">
                    <a:srgbClr val="DDDDDD"/>
                  </a:outerShdw>
                </a:effectLst>
                <a:cs typeface="+mn-cs"/>
              </a:rPr>
              <a:t>Ethics is the </a:t>
            </a:r>
            <a:r>
              <a:rPr lang="en-US" sz="2800" b="1" dirty="0" smtClean="0">
                <a:solidFill>
                  <a:schemeClr val="tx1"/>
                </a:solidFill>
                <a:effectLst>
                  <a:outerShdw blurRad="38100" dist="38100" dir="2700000" algn="tl">
                    <a:srgbClr val="DDDDDD"/>
                  </a:outerShdw>
                </a:effectLst>
                <a:cs typeface="+mn-cs"/>
              </a:rPr>
              <a:t>formal, systematic </a:t>
            </a:r>
            <a:r>
              <a:rPr lang="en-US" sz="2800" b="1" dirty="0">
                <a:solidFill>
                  <a:schemeClr val="tx1"/>
                </a:solidFill>
                <a:effectLst>
                  <a:outerShdw blurRad="38100" dist="38100" dir="2700000" algn="tl">
                    <a:srgbClr val="DDDDDD"/>
                  </a:outerShdw>
                </a:effectLst>
                <a:cs typeface="+mn-cs"/>
              </a:rPr>
              <a:t>study of </a:t>
            </a:r>
            <a:r>
              <a:rPr lang="en-US" sz="2800" b="1" dirty="0" smtClean="0">
                <a:solidFill>
                  <a:schemeClr val="tx1"/>
                </a:solidFill>
                <a:effectLst>
                  <a:outerShdw blurRad="38100" dist="38100" dir="2700000" algn="tl">
                    <a:srgbClr val="DDDDDD"/>
                  </a:outerShdw>
                </a:effectLst>
                <a:cs typeface="+mn-cs"/>
              </a:rPr>
              <a:t>what counts as </a:t>
            </a:r>
            <a:r>
              <a:rPr lang="en-US" sz="2800" b="1" i="1" dirty="0" smtClean="0">
                <a:solidFill>
                  <a:schemeClr val="tx1"/>
                </a:solidFill>
                <a:effectLst>
                  <a:outerShdw blurRad="38100" dist="38100" dir="2700000" algn="tl">
                    <a:srgbClr val="DDDDDD"/>
                  </a:outerShdw>
                </a:effectLst>
                <a:cs typeface="+mn-cs"/>
              </a:rPr>
              <a:t>the good</a:t>
            </a:r>
            <a:r>
              <a:rPr lang="en-US" sz="2800" b="1" dirty="0" smtClean="0">
                <a:solidFill>
                  <a:schemeClr val="tx1"/>
                </a:solidFill>
                <a:effectLst>
                  <a:outerShdw blurRad="38100" dist="38100" dir="2700000" algn="tl">
                    <a:srgbClr val="DDDDDD"/>
                  </a:outerShdw>
                </a:effectLst>
                <a:cs typeface="+mn-cs"/>
              </a:rPr>
              <a:t>, who </a:t>
            </a:r>
            <a:r>
              <a:rPr lang="en-US" sz="2800" b="1" dirty="0">
                <a:solidFill>
                  <a:schemeClr val="tx1"/>
                </a:solidFill>
                <a:effectLst>
                  <a:outerShdw blurRad="38100" dist="38100" dir="2700000" algn="tl">
                    <a:srgbClr val="DDDDDD"/>
                  </a:outerShdw>
                </a:effectLst>
                <a:cs typeface="+mn-cs"/>
              </a:rPr>
              <a:t>we ought to </a:t>
            </a:r>
            <a:r>
              <a:rPr lang="en-US" sz="2800" b="1" dirty="0" smtClean="0">
                <a:solidFill>
                  <a:schemeClr val="tx1"/>
                </a:solidFill>
                <a:effectLst>
                  <a:outerShdw blurRad="38100" dist="38100" dir="2700000" algn="tl">
                    <a:srgbClr val="DDDDDD"/>
                  </a:outerShdw>
                </a:effectLst>
                <a:cs typeface="+mn-cs"/>
              </a:rPr>
              <a:t>be, what types of duties we have, and how we should judge right from wrong action. </a:t>
            </a:r>
          </a:p>
          <a:p>
            <a:pPr marL="609600" indent="-609600" eaLnBrk="1" hangingPunct="1">
              <a:defRPr/>
            </a:pPr>
            <a:endParaRPr lang="en-US" sz="800" b="1" dirty="0" smtClean="0">
              <a:solidFill>
                <a:schemeClr val="tx1"/>
              </a:solidFill>
              <a:effectLst>
                <a:outerShdw blurRad="38100" dist="38100" dir="2700000" algn="tl">
                  <a:srgbClr val="DDDDDD"/>
                </a:outerShdw>
              </a:effectLst>
              <a:cs typeface="+mn-cs"/>
            </a:endParaRPr>
          </a:p>
          <a:p>
            <a:pPr marL="609600" indent="-609600" eaLnBrk="1" hangingPunct="1">
              <a:defRPr/>
            </a:pPr>
            <a:r>
              <a:rPr lang="en-US" sz="2800" b="1" dirty="0" smtClean="0">
                <a:solidFill>
                  <a:schemeClr val="tx1"/>
                </a:solidFill>
                <a:effectLst>
                  <a:outerShdw blurRad="38100" dist="38100" dir="2700000" algn="tl">
                    <a:srgbClr val="DDDDDD"/>
                  </a:outerShdw>
                </a:effectLst>
                <a:cs typeface="+mn-cs"/>
              </a:rPr>
              <a:t>Ethicists provide </a:t>
            </a:r>
            <a:r>
              <a:rPr lang="en-US" sz="2800" b="1" i="1" dirty="0" smtClean="0">
                <a:solidFill>
                  <a:schemeClr val="tx1"/>
                </a:solidFill>
                <a:effectLst>
                  <a:outerShdw blurRad="38100" dist="38100" dir="2700000" algn="tl">
                    <a:srgbClr val="DDDDDD"/>
                  </a:outerShdw>
                </a:effectLst>
                <a:cs typeface="+mn-cs"/>
              </a:rPr>
              <a:t>reasons</a:t>
            </a:r>
            <a:r>
              <a:rPr lang="en-US" sz="2800" b="1" dirty="0" smtClean="0">
                <a:solidFill>
                  <a:schemeClr val="tx1"/>
                </a:solidFill>
                <a:effectLst>
                  <a:outerShdw blurRad="38100" dist="38100" dir="2700000" algn="tl">
                    <a:srgbClr val="DDDDDD"/>
                  </a:outerShdw>
                </a:effectLst>
                <a:cs typeface="+mn-cs"/>
              </a:rPr>
              <a:t>  for choosing one course of action over others.</a:t>
            </a:r>
            <a:endParaRPr lang="en-US" sz="900" b="1" dirty="0" smtClean="0">
              <a:solidFill>
                <a:schemeClr val="tx1"/>
              </a:solidFill>
              <a:effectLst>
                <a:outerShdw blurRad="38100" dist="38100" dir="2700000" algn="tl">
                  <a:srgbClr val="DDDDDD"/>
                </a:outerShdw>
              </a:effectLst>
              <a:cs typeface="+mn-cs"/>
            </a:endParaRPr>
          </a:p>
          <a:p>
            <a:pPr marL="946150" lvl="1" indent="-609600">
              <a:defRPr/>
            </a:pPr>
            <a:r>
              <a:rPr lang="en-US" sz="2600" dirty="0" smtClean="0">
                <a:solidFill>
                  <a:schemeClr val="tx1"/>
                </a:solidFill>
                <a:effectLst>
                  <a:outerShdw blurRad="38100" dist="38100" dir="2700000" algn="tl">
                    <a:srgbClr val="DDDDDD"/>
                  </a:outerShdw>
                </a:effectLst>
              </a:rPr>
              <a:t>More than merely </a:t>
            </a:r>
            <a:r>
              <a:rPr lang="en-US" sz="2600" i="1" dirty="0" smtClean="0">
                <a:solidFill>
                  <a:schemeClr val="tx1"/>
                </a:solidFill>
                <a:effectLst>
                  <a:outerShdw blurRad="38100" dist="38100" dir="2700000" algn="tl">
                    <a:srgbClr val="DDDDDD"/>
                  </a:outerShdw>
                </a:effectLst>
              </a:rPr>
              <a:t>feeling</a:t>
            </a:r>
            <a:r>
              <a:rPr lang="en-US" sz="2600" dirty="0" smtClean="0">
                <a:solidFill>
                  <a:schemeClr val="tx1"/>
                </a:solidFill>
                <a:effectLst>
                  <a:outerShdw blurRad="38100" dist="38100" dir="2700000" algn="tl">
                    <a:srgbClr val="DDDDDD"/>
                  </a:outerShdw>
                </a:effectLst>
              </a:rPr>
              <a:t> something to be </a:t>
            </a:r>
            <a:r>
              <a:rPr lang="en-US" sz="2600" i="1" dirty="0" smtClean="0">
                <a:solidFill>
                  <a:schemeClr val="tx1"/>
                </a:solidFill>
                <a:effectLst>
                  <a:outerShdw blurRad="38100" dist="38100" dir="2700000" algn="tl">
                    <a:srgbClr val="DDDDDD"/>
                  </a:outerShdw>
                </a:effectLst>
              </a:rPr>
              <a:t>desirable, preferable</a:t>
            </a:r>
          </a:p>
          <a:p>
            <a:pPr marL="946150" lvl="1" indent="-609600">
              <a:defRPr/>
            </a:pPr>
            <a:endParaRPr lang="en-US" sz="900" dirty="0" smtClean="0">
              <a:solidFill>
                <a:schemeClr val="tx1"/>
              </a:solidFill>
              <a:effectLst>
                <a:outerShdw blurRad="38100" dist="38100" dir="2700000" algn="tl">
                  <a:srgbClr val="DDDDDD"/>
                </a:outerShdw>
              </a:effectLst>
            </a:endParaRPr>
          </a:p>
          <a:p>
            <a:pPr marL="946150" lvl="1" indent="-609600">
              <a:defRPr/>
            </a:pPr>
            <a:r>
              <a:rPr lang="en-US" sz="2600" dirty="0" smtClean="0">
                <a:solidFill>
                  <a:schemeClr val="tx1"/>
                </a:solidFill>
                <a:effectLst>
                  <a:outerShdw blurRad="38100" dist="38100" dir="2700000" algn="tl">
                    <a:srgbClr val="DDDDDD"/>
                  </a:outerShdw>
                </a:effectLst>
              </a:rPr>
              <a:t>Can be independent of religious and legal considerations</a:t>
            </a:r>
            <a:endParaRPr lang="en-US" sz="2600" dirty="0">
              <a:solidFill>
                <a:schemeClr val="tx1"/>
              </a:solidFill>
              <a:effectLst>
                <a:outerShdw blurRad="38100" dist="38100" dir="2700000" algn="tl">
                  <a:srgbClr val="DDDDDD"/>
                </a:outerShdw>
              </a:effectLst>
              <a:cs typeface="+mn-cs"/>
            </a:endParaRPr>
          </a:p>
        </p:txBody>
      </p:sp>
    </p:spTree>
    <p:extLst>
      <p:ext uri="{BB962C8B-B14F-4D97-AF65-F5344CB8AC3E}">
        <p14:creationId xmlns="" xmlns:p14="http://schemas.microsoft.com/office/powerpoint/2010/main" val="2625062686"/>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302">
                                            <p:txEl>
                                              <p:pRg st="0" end="0"/>
                                            </p:txEl>
                                          </p:spTgt>
                                        </p:tgtEl>
                                        <p:attrNameLst>
                                          <p:attrName>style.visibility</p:attrName>
                                        </p:attrNameLst>
                                      </p:cBhvr>
                                      <p:to>
                                        <p:strVal val="visible"/>
                                      </p:to>
                                    </p:set>
                                    <p:animEffect transition="in" filter="slide(fromBottom)">
                                      <p:cBhvr>
                                        <p:cTn id="7" dur="500"/>
                                        <p:tgtEl>
                                          <p:spTgt spid="12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302">
                                            <p:txEl>
                                              <p:pRg st="2" end="2"/>
                                            </p:txEl>
                                          </p:spTgt>
                                        </p:tgtEl>
                                        <p:attrNameLst>
                                          <p:attrName>style.visibility</p:attrName>
                                        </p:attrNameLst>
                                      </p:cBhvr>
                                      <p:to>
                                        <p:strVal val="visible"/>
                                      </p:to>
                                    </p:set>
                                    <p:animEffect transition="in" filter="slide(fromBottom)">
                                      <p:cBhvr>
                                        <p:cTn id="12" dur="500"/>
                                        <p:tgtEl>
                                          <p:spTgt spid="123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302">
                                            <p:txEl>
                                              <p:pRg st="3" end="3"/>
                                            </p:txEl>
                                          </p:spTgt>
                                        </p:tgtEl>
                                        <p:attrNameLst>
                                          <p:attrName>style.visibility</p:attrName>
                                        </p:attrNameLst>
                                      </p:cBhvr>
                                      <p:to>
                                        <p:strVal val="visible"/>
                                      </p:to>
                                    </p:set>
                                    <p:animEffect transition="in" filter="slide(fromBottom)">
                                      <p:cBhvr>
                                        <p:cTn id="17" dur="500"/>
                                        <p:tgtEl>
                                          <p:spTgt spid="123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302">
                                            <p:txEl>
                                              <p:pRg st="5" end="5"/>
                                            </p:txEl>
                                          </p:spTgt>
                                        </p:tgtEl>
                                        <p:attrNameLst>
                                          <p:attrName>style.visibility</p:attrName>
                                        </p:attrNameLst>
                                      </p:cBhvr>
                                      <p:to>
                                        <p:strVal val="visible"/>
                                      </p:to>
                                    </p:set>
                                    <p:animEffect transition="in" filter="slide(fromBottom)">
                                      <p:cBhvr>
                                        <p:cTn id="22" dur="500"/>
                                        <p:tgtEl>
                                          <p:spTgt spid="123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3999" cy="863974"/>
          </a:xfrm>
        </p:spPr>
        <p:txBody>
          <a:bodyPr/>
          <a:lstStyle/>
          <a:p>
            <a:r>
              <a:rPr lang="en-US" dirty="0" smtClean="0">
                <a:effectLst>
                  <a:outerShdw blurRad="38100" dist="38100" dir="2700000" algn="tl">
                    <a:srgbClr val="000000">
                      <a:alpha val="43137"/>
                    </a:srgbClr>
                  </a:outerShdw>
                </a:effectLst>
              </a:rPr>
              <a:t>Descriptive vs. Normative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18896"/>
            <a:ext cx="8915399" cy="5439103"/>
          </a:xfrm>
        </p:spPr>
        <p:txBody>
          <a:bodyPr>
            <a:normAutofit/>
          </a:bodyPr>
          <a:lstStyle/>
          <a:p>
            <a:r>
              <a:rPr lang="en-US" sz="2600" b="1" dirty="0" smtClean="0">
                <a:solidFill>
                  <a:schemeClr val="tx1">
                    <a:lumMod val="85000"/>
                    <a:lumOff val="15000"/>
                  </a:schemeClr>
                </a:solidFill>
              </a:rPr>
              <a:t>Descriptive</a:t>
            </a:r>
            <a:r>
              <a:rPr lang="en-US" sz="2600" dirty="0" smtClean="0">
                <a:solidFill>
                  <a:schemeClr val="tx1">
                    <a:lumMod val="85000"/>
                    <a:lumOff val="15000"/>
                  </a:schemeClr>
                </a:solidFill>
              </a:rPr>
              <a:t> claims concern </a:t>
            </a:r>
            <a:r>
              <a:rPr lang="en-US" sz="2600" i="1" dirty="0" smtClean="0">
                <a:solidFill>
                  <a:schemeClr val="tx1">
                    <a:lumMod val="85000"/>
                    <a:lumOff val="15000"/>
                  </a:schemeClr>
                </a:solidFill>
              </a:rPr>
              <a:t>what is, was, or could be</a:t>
            </a:r>
          </a:p>
          <a:p>
            <a:pPr lvl="1"/>
            <a:r>
              <a:rPr lang="en-US" sz="2400" dirty="0" smtClean="0">
                <a:solidFill>
                  <a:schemeClr val="tx1">
                    <a:lumMod val="85000"/>
                    <a:lumOff val="15000"/>
                  </a:schemeClr>
                </a:solidFill>
              </a:rPr>
              <a:t>Scientific inquiry, for example, seeks to accurately describe and predict phenomena that exist in the world or universe.</a:t>
            </a:r>
          </a:p>
          <a:p>
            <a:pPr lvl="1"/>
            <a:endParaRPr lang="en-US" sz="500" dirty="0" smtClean="0">
              <a:solidFill>
                <a:schemeClr val="tx1">
                  <a:lumMod val="85000"/>
                  <a:lumOff val="15000"/>
                </a:schemeClr>
              </a:solidFill>
            </a:endParaRPr>
          </a:p>
          <a:p>
            <a:pPr lvl="1"/>
            <a:r>
              <a:rPr lang="en-US" sz="2400" dirty="0" smtClean="0">
                <a:solidFill>
                  <a:schemeClr val="tx1">
                    <a:lumMod val="85000"/>
                    <a:lumOff val="15000"/>
                  </a:schemeClr>
                </a:solidFill>
              </a:rPr>
              <a:t>Example: </a:t>
            </a:r>
            <a:r>
              <a:rPr lang="en-US" sz="2400" i="1" dirty="0" smtClean="0">
                <a:solidFill>
                  <a:schemeClr val="tx1">
                    <a:lumMod val="85000"/>
                    <a:lumOff val="15000"/>
                  </a:schemeClr>
                </a:solidFill>
              </a:rPr>
              <a:t>How</a:t>
            </a:r>
            <a:r>
              <a:rPr lang="en-US" sz="2400" dirty="0" smtClean="0">
                <a:solidFill>
                  <a:schemeClr val="tx1">
                    <a:lumMod val="85000"/>
                    <a:lumOff val="15000"/>
                  </a:schemeClr>
                </a:solidFill>
              </a:rPr>
              <a:t> do we genetically modify animals?</a:t>
            </a:r>
          </a:p>
          <a:p>
            <a:pPr>
              <a:buNone/>
            </a:pPr>
            <a:endParaRPr lang="en-US" sz="1500" b="1" dirty="0" smtClean="0">
              <a:solidFill>
                <a:schemeClr val="tx1">
                  <a:lumMod val="85000"/>
                  <a:lumOff val="15000"/>
                </a:schemeClr>
              </a:solidFill>
            </a:endParaRPr>
          </a:p>
          <a:p>
            <a:r>
              <a:rPr lang="en-US" sz="2600" b="1" dirty="0" smtClean="0">
                <a:solidFill>
                  <a:schemeClr val="tx1">
                    <a:lumMod val="85000"/>
                    <a:lumOff val="15000"/>
                  </a:schemeClr>
                </a:solidFill>
              </a:rPr>
              <a:t>Normative</a:t>
            </a:r>
            <a:r>
              <a:rPr lang="en-US" sz="2600" dirty="0" smtClean="0">
                <a:solidFill>
                  <a:schemeClr val="tx1">
                    <a:lumMod val="85000"/>
                    <a:lumOff val="15000"/>
                  </a:schemeClr>
                </a:solidFill>
              </a:rPr>
              <a:t> claims concern </a:t>
            </a:r>
            <a:r>
              <a:rPr lang="en-US" sz="2600" i="1" dirty="0" smtClean="0">
                <a:solidFill>
                  <a:schemeClr val="tx1">
                    <a:lumMod val="85000"/>
                    <a:lumOff val="15000"/>
                  </a:schemeClr>
                </a:solidFill>
              </a:rPr>
              <a:t>what should be</a:t>
            </a:r>
            <a:endParaRPr lang="en-US" sz="2600" dirty="0" smtClean="0">
              <a:solidFill>
                <a:schemeClr val="tx1">
                  <a:lumMod val="85000"/>
                  <a:lumOff val="15000"/>
                </a:schemeClr>
              </a:solidFill>
            </a:endParaRPr>
          </a:p>
          <a:p>
            <a:pPr lvl="1"/>
            <a:r>
              <a:rPr lang="en-US" sz="2400" dirty="0" smtClean="0">
                <a:solidFill>
                  <a:schemeClr val="tx1">
                    <a:lumMod val="85000"/>
                    <a:lumOff val="15000"/>
                  </a:schemeClr>
                </a:solidFill>
              </a:rPr>
              <a:t>Facts matter to ethics, but the aim of ethical analysis is to figure out what should be the case (even if it does not actually turn out that way).</a:t>
            </a:r>
          </a:p>
          <a:p>
            <a:pPr lvl="1"/>
            <a:endParaRPr lang="en-US" sz="500" dirty="0" smtClean="0">
              <a:solidFill>
                <a:schemeClr val="tx1">
                  <a:lumMod val="85000"/>
                  <a:lumOff val="15000"/>
                </a:schemeClr>
              </a:solidFill>
            </a:endParaRPr>
          </a:p>
          <a:p>
            <a:pPr lvl="1"/>
            <a:r>
              <a:rPr lang="en-US" sz="2400" dirty="0" smtClean="0">
                <a:solidFill>
                  <a:schemeClr val="tx1">
                    <a:lumMod val="85000"/>
                    <a:lumOff val="15000"/>
                  </a:schemeClr>
                </a:solidFill>
              </a:rPr>
              <a:t>Example: </a:t>
            </a:r>
            <a:r>
              <a:rPr lang="en-US" sz="2400" i="1" dirty="0" smtClean="0">
                <a:solidFill>
                  <a:schemeClr val="tx1">
                    <a:lumMod val="85000"/>
                    <a:lumOff val="15000"/>
                  </a:schemeClr>
                </a:solidFill>
              </a:rPr>
              <a:t>Should</a:t>
            </a:r>
            <a:r>
              <a:rPr lang="en-US" sz="2400" dirty="0" smtClean="0">
                <a:solidFill>
                  <a:schemeClr val="tx1">
                    <a:lumMod val="85000"/>
                    <a:lumOff val="15000"/>
                  </a:schemeClr>
                </a:solidFill>
              </a:rPr>
              <a:t> we genetically modify animals? What are the </a:t>
            </a:r>
            <a:r>
              <a:rPr lang="en-US" sz="2400" i="1" dirty="0" smtClean="0">
                <a:solidFill>
                  <a:schemeClr val="tx1">
                    <a:lumMod val="85000"/>
                    <a:lumOff val="15000"/>
                  </a:schemeClr>
                </a:solidFill>
              </a:rPr>
              <a:t>moral</a:t>
            </a:r>
            <a:r>
              <a:rPr lang="en-US" sz="2400" dirty="0" smtClean="0">
                <a:solidFill>
                  <a:schemeClr val="tx1">
                    <a:lumMod val="85000"/>
                    <a:lumOff val="15000"/>
                  </a:schemeClr>
                </a:solidFill>
              </a:rPr>
              <a:t>  costs and </a:t>
            </a:r>
            <a:r>
              <a:rPr lang="en-US" sz="2400" i="1" dirty="0" smtClean="0">
                <a:solidFill>
                  <a:schemeClr val="tx1">
                    <a:lumMod val="85000"/>
                    <a:lumOff val="15000"/>
                  </a:schemeClr>
                </a:solidFill>
              </a:rPr>
              <a:t>moral</a:t>
            </a:r>
            <a:r>
              <a:rPr lang="en-US" sz="2400" dirty="0" smtClean="0">
                <a:solidFill>
                  <a:schemeClr val="tx1">
                    <a:lumMod val="85000"/>
                    <a:lumOff val="15000"/>
                  </a:schemeClr>
                </a:solidFill>
              </a:rPr>
              <a:t>  benefits of the available options?</a:t>
            </a:r>
            <a:endParaRPr lang="en-US" sz="2400" dirty="0">
              <a:solidFill>
                <a:schemeClr val="tx1">
                  <a:lumMod val="85000"/>
                  <a:lumOff val="15000"/>
                </a:schemeClr>
              </a:solidFill>
            </a:endParaRPr>
          </a:p>
        </p:txBody>
      </p:sp>
      <p:pic>
        <p:nvPicPr>
          <p:cNvPr id="4" name="Picture 3" descr="geep.jpg"/>
          <p:cNvPicPr>
            <a:picLocks noChangeAspect="1"/>
          </p:cNvPicPr>
          <p:nvPr/>
        </p:nvPicPr>
        <p:blipFill>
          <a:blip r:embed="rId2"/>
          <a:stretch>
            <a:fillRect/>
          </a:stretch>
        </p:blipFill>
        <p:spPr>
          <a:xfrm>
            <a:off x="7288455" y="3194318"/>
            <a:ext cx="1367330" cy="1015731"/>
          </a:xfrm>
          <a:prstGeom prst="rect">
            <a:avLst/>
          </a:prstGeom>
          <a:ln>
            <a:noFill/>
          </a:ln>
          <a:effectLst>
            <a:outerShdw blurRad="292100" dist="139700" dir="2700000" algn="tl" rotWithShape="0">
              <a:srgbClr val="333333">
                <a:alpha val="65000"/>
              </a:srgbClr>
            </a:outerShdw>
          </a:effectLst>
        </p:spPr>
      </p:pic>
      <p:pic>
        <p:nvPicPr>
          <p:cNvPr id="1026" name="Picture 2" descr="C:\Users\Laura\AppData\Local\Microsoft\Windows\Temporary Internet Files\Content.IE5\WWEEVAWM\MC900441902[1].wmf"/>
          <p:cNvPicPr>
            <a:picLocks noChangeAspect="1" noChangeArrowheads="1"/>
          </p:cNvPicPr>
          <p:nvPr/>
        </p:nvPicPr>
        <p:blipFill>
          <a:blip r:embed="rId3"/>
          <a:srcRect/>
          <a:stretch>
            <a:fillRect/>
          </a:stretch>
        </p:blipFill>
        <p:spPr bwMode="auto">
          <a:xfrm>
            <a:off x="8205435" y="2281828"/>
            <a:ext cx="772231" cy="912490"/>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childTnLst>
                          </p:cTn>
                        </p:par>
                        <p:par>
                          <p:cTn id="14" fill="hold">
                            <p:stCondLst>
                              <p:cond delay="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47"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slide(fromBottom)">
                                      <p:cBhvr>
                                        <p:cTn id="34" dur="500"/>
                                        <p:tgtEl>
                                          <p:spTgt spid="3">
                                            <p:txEl>
                                              <p:pRg st="6" end="6"/>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lide(fromBottom)">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42276" cy="839449"/>
          </a:xfrm>
        </p:spPr>
        <p:txBody>
          <a:bodyPr/>
          <a:lstStyle/>
          <a:p>
            <a:r>
              <a:rPr lang="en-US" dirty="0" smtClean="0">
                <a:effectLst>
                  <a:outerShdw blurRad="38100" dist="38100" dir="2700000" algn="tl">
                    <a:srgbClr val="000000">
                      <a:alpha val="43137"/>
                    </a:srgbClr>
                  </a:outerShdw>
                </a:effectLst>
              </a:rPr>
              <a:t>Moral Responsibility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0" y="839449"/>
            <a:ext cx="8805672" cy="6018551"/>
          </a:xfrm>
        </p:spPr>
        <p:txBody>
          <a:bodyPr>
            <a:normAutofit fontScale="92500" lnSpcReduction="20000"/>
          </a:bodyPr>
          <a:lstStyle/>
          <a:p>
            <a:pPr lvl="1">
              <a:lnSpc>
                <a:spcPct val="120000"/>
              </a:lnSpc>
              <a:spcAft>
                <a:spcPts val="600"/>
              </a:spcAft>
            </a:pPr>
            <a:endParaRPr lang="en-US" sz="500" dirty="0" smtClean="0">
              <a:solidFill>
                <a:schemeClr val="tx1">
                  <a:lumMod val="85000"/>
                  <a:lumOff val="15000"/>
                </a:schemeClr>
              </a:solidFill>
            </a:endParaRPr>
          </a:p>
          <a:p>
            <a:pPr lvl="1">
              <a:lnSpc>
                <a:spcPct val="120000"/>
              </a:lnSpc>
              <a:spcAft>
                <a:spcPts val="600"/>
              </a:spcAft>
            </a:pPr>
            <a:r>
              <a:rPr lang="en-US" sz="2600" dirty="0" smtClean="0">
                <a:solidFill>
                  <a:schemeClr val="tx1">
                    <a:lumMod val="85000"/>
                    <a:lumOff val="15000"/>
                  </a:schemeClr>
                </a:solidFill>
              </a:rPr>
              <a:t>Comes in degrees</a:t>
            </a:r>
          </a:p>
          <a:p>
            <a:pPr lvl="1">
              <a:lnSpc>
                <a:spcPct val="120000"/>
              </a:lnSpc>
              <a:spcAft>
                <a:spcPts val="600"/>
              </a:spcAft>
            </a:pPr>
            <a:endParaRPr lang="en-US" sz="200" dirty="0" smtClean="0">
              <a:solidFill>
                <a:schemeClr val="tx1">
                  <a:lumMod val="85000"/>
                  <a:lumOff val="15000"/>
                </a:schemeClr>
              </a:solidFill>
            </a:endParaRPr>
          </a:p>
          <a:p>
            <a:pPr lvl="1">
              <a:lnSpc>
                <a:spcPct val="120000"/>
              </a:lnSpc>
              <a:spcAft>
                <a:spcPts val="600"/>
              </a:spcAft>
            </a:pPr>
            <a:r>
              <a:rPr lang="en-US" sz="2600" dirty="0" smtClean="0">
                <a:solidFill>
                  <a:schemeClr val="tx1">
                    <a:lumMod val="85000"/>
                    <a:lumOff val="15000"/>
                  </a:schemeClr>
                </a:solidFill>
              </a:rPr>
              <a:t>Can range over individual and collective actions, motivations, intentions, attitudes, emotions, dispositions</a:t>
            </a:r>
          </a:p>
          <a:p>
            <a:pPr lvl="1">
              <a:lnSpc>
                <a:spcPct val="120000"/>
              </a:lnSpc>
              <a:spcAft>
                <a:spcPts val="600"/>
              </a:spcAft>
            </a:pPr>
            <a:endParaRPr lang="en-US" sz="200" dirty="0" smtClean="0">
              <a:solidFill>
                <a:schemeClr val="tx1">
                  <a:lumMod val="85000"/>
                  <a:lumOff val="15000"/>
                </a:schemeClr>
              </a:solidFill>
            </a:endParaRPr>
          </a:p>
          <a:p>
            <a:pPr lvl="1">
              <a:lnSpc>
                <a:spcPct val="120000"/>
              </a:lnSpc>
              <a:spcAft>
                <a:spcPts val="600"/>
              </a:spcAft>
            </a:pPr>
            <a:r>
              <a:rPr lang="en-US" sz="2600" dirty="0" smtClean="0">
                <a:solidFill>
                  <a:schemeClr val="tx1">
                    <a:lumMod val="85000"/>
                    <a:lumOff val="15000"/>
                  </a:schemeClr>
                </a:solidFill>
              </a:rPr>
              <a:t>Can be responsible for action, omission, complicity, ignorance, unintentionally doing something, being part of an unjust system</a:t>
            </a:r>
          </a:p>
          <a:p>
            <a:pPr lvl="1">
              <a:lnSpc>
                <a:spcPct val="120000"/>
              </a:lnSpc>
              <a:spcAft>
                <a:spcPts val="600"/>
              </a:spcAft>
              <a:buNone/>
            </a:pPr>
            <a:endParaRPr lang="en-US" sz="200" dirty="0" smtClean="0">
              <a:solidFill>
                <a:schemeClr val="tx1">
                  <a:lumMod val="85000"/>
                  <a:lumOff val="15000"/>
                </a:schemeClr>
              </a:solidFill>
            </a:endParaRPr>
          </a:p>
          <a:p>
            <a:pPr lvl="1">
              <a:lnSpc>
                <a:spcPct val="120000"/>
              </a:lnSpc>
              <a:spcAft>
                <a:spcPts val="600"/>
              </a:spcAft>
            </a:pPr>
            <a:r>
              <a:rPr lang="en-US" sz="2600" dirty="0" smtClean="0">
                <a:solidFill>
                  <a:schemeClr val="tx1">
                    <a:lumMod val="85000"/>
                    <a:lumOff val="15000"/>
                  </a:schemeClr>
                </a:solidFill>
              </a:rPr>
              <a:t>Can be responsible even when you “luck out”</a:t>
            </a:r>
          </a:p>
          <a:p>
            <a:pPr lvl="1">
              <a:lnSpc>
                <a:spcPct val="120000"/>
              </a:lnSpc>
              <a:spcAft>
                <a:spcPts val="600"/>
              </a:spcAft>
            </a:pPr>
            <a:endParaRPr lang="en-US" sz="200" dirty="0" smtClean="0">
              <a:solidFill>
                <a:schemeClr val="tx1">
                  <a:lumMod val="85000"/>
                  <a:lumOff val="15000"/>
                </a:schemeClr>
              </a:solidFill>
            </a:endParaRPr>
          </a:p>
          <a:p>
            <a:pPr lvl="1">
              <a:lnSpc>
                <a:spcPct val="120000"/>
              </a:lnSpc>
              <a:spcAft>
                <a:spcPts val="600"/>
              </a:spcAft>
            </a:pPr>
            <a:r>
              <a:rPr lang="en-US" sz="2600" dirty="0" smtClean="0">
                <a:solidFill>
                  <a:schemeClr val="tx1">
                    <a:lumMod val="85000"/>
                    <a:lumOff val="15000"/>
                  </a:schemeClr>
                </a:solidFill>
              </a:rPr>
              <a:t>Can be mitigated by a number of factors </a:t>
            </a:r>
          </a:p>
          <a:p>
            <a:pPr lvl="1">
              <a:lnSpc>
                <a:spcPct val="120000"/>
              </a:lnSpc>
              <a:spcAft>
                <a:spcPts val="600"/>
              </a:spcAft>
            </a:pPr>
            <a:endParaRPr lang="en-US" sz="200" dirty="0" smtClean="0">
              <a:solidFill>
                <a:schemeClr val="tx1">
                  <a:lumMod val="85000"/>
                  <a:lumOff val="15000"/>
                </a:schemeClr>
              </a:solidFill>
            </a:endParaRPr>
          </a:p>
          <a:p>
            <a:pPr lvl="1">
              <a:lnSpc>
                <a:spcPct val="120000"/>
              </a:lnSpc>
              <a:spcAft>
                <a:spcPts val="600"/>
              </a:spcAft>
            </a:pPr>
            <a:r>
              <a:rPr lang="en-US" sz="2600" dirty="0" smtClean="0">
                <a:solidFill>
                  <a:schemeClr val="tx1">
                    <a:lumMod val="85000"/>
                    <a:lumOff val="15000"/>
                  </a:schemeClr>
                </a:solidFill>
              </a:rPr>
              <a:t>Can be backward-looking (assign praise/blame) or forward-looking (make improvements for future)</a:t>
            </a:r>
          </a:p>
          <a:p>
            <a:pPr lvl="1">
              <a:lnSpc>
                <a:spcPct val="120000"/>
              </a:lnSpc>
            </a:pPr>
            <a:endParaRPr lang="en-US" dirty="0">
              <a:solidFill>
                <a:schemeClr val="tx1">
                  <a:lumMod val="85000"/>
                  <a:lumOff val="15000"/>
                </a:schemeClr>
              </a:solidFill>
            </a:endParaRPr>
          </a:p>
        </p:txBody>
      </p:sp>
      <p:pic>
        <p:nvPicPr>
          <p:cNvPr id="4" name="Picture 5" descr="direction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706672" y="0"/>
            <a:ext cx="1437328" cy="17997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slide(fromBottom)">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slide(fromBottom)">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slide(fromBottom)">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3600" dirty="0" smtClean="0">
                <a:effectLst>
                  <a:outerShdw blurRad="38100" dist="38100" dir="2700000" algn="tl">
                    <a:srgbClr val="DDDDDD"/>
                  </a:outerShdw>
                </a:effectLst>
                <a:cs typeface="+mj-cs"/>
              </a:rPr>
              <a:t>How Do I Promote Ethical Responses to Moral Problems?</a:t>
            </a:r>
            <a:endParaRPr lang="en-US" sz="3600" dirty="0">
              <a:effectLst>
                <a:outerShdw blurRad="38100" dist="38100" dir="2700000" algn="tl">
                  <a:srgbClr val="DDDDDD"/>
                </a:outerShdw>
              </a:effectLst>
              <a:cs typeface="+mj-cs"/>
            </a:endParaRPr>
          </a:p>
        </p:txBody>
      </p:sp>
      <p:sp>
        <p:nvSpPr>
          <p:cNvPr id="14339" name="Rectangle 3"/>
          <p:cNvSpPr>
            <a:spLocks noGrp="1" noChangeArrowheads="1"/>
          </p:cNvSpPr>
          <p:nvPr>
            <p:ph idx="1"/>
          </p:nvPr>
        </p:nvSpPr>
        <p:spPr>
          <a:xfrm>
            <a:off x="549275" y="1600200"/>
            <a:ext cx="8042276" cy="5257800"/>
          </a:xfrm>
        </p:spPr>
        <p:txBody>
          <a:bodyPr/>
          <a:lstStyle/>
          <a:p>
            <a:pPr eaLnBrk="1" hangingPunct="1">
              <a:defRPr/>
            </a:pPr>
            <a:r>
              <a:rPr lang="en-US" sz="2800" dirty="0">
                <a:solidFill>
                  <a:schemeClr val="tx1">
                    <a:lumMod val="85000"/>
                    <a:lumOff val="15000"/>
                  </a:schemeClr>
                </a:solidFill>
                <a:effectLst>
                  <a:outerShdw blurRad="38100" dist="38100" dir="2700000" algn="tl">
                    <a:srgbClr val="DDDDDD"/>
                  </a:outerShdw>
                </a:effectLst>
                <a:cs typeface="+mn-cs"/>
              </a:rPr>
              <a:t>Pay attention to </a:t>
            </a:r>
            <a:r>
              <a:rPr lang="en-US" sz="2800" i="1" dirty="0">
                <a:solidFill>
                  <a:schemeClr val="tx1">
                    <a:lumMod val="85000"/>
                    <a:lumOff val="15000"/>
                  </a:schemeClr>
                </a:solidFill>
                <a:effectLst>
                  <a:outerShdw blurRad="38100" dist="38100" dir="2700000" algn="tl">
                    <a:srgbClr val="DDDDDD"/>
                  </a:outerShdw>
                </a:effectLst>
                <a:cs typeface="+mn-cs"/>
              </a:rPr>
              <a:t>how you reason</a:t>
            </a:r>
            <a:r>
              <a:rPr lang="en-US" sz="2800" dirty="0">
                <a:solidFill>
                  <a:schemeClr val="tx1">
                    <a:lumMod val="85000"/>
                    <a:lumOff val="15000"/>
                  </a:schemeClr>
                </a:solidFill>
                <a:effectLst>
                  <a:outerShdw blurRad="38100" dist="38100" dir="2700000" algn="tl">
                    <a:srgbClr val="DDDDDD"/>
                  </a:outerShdw>
                </a:effectLst>
                <a:cs typeface="+mn-cs"/>
              </a:rPr>
              <a:t> as you think about how you </a:t>
            </a:r>
            <a:r>
              <a:rPr lang="en-US" sz="2800" i="1" dirty="0">
                <a:solidFill>
                  <a:schemeClr val="tx1">
                    <a:lumMod val="85000"/>
                    <a:lumOff val="15000"/>
                  </a:schemeClr>
                </a:solidFill>
                <a:effectLst>
                  <a:outerShdw blurRad="38100" dist="38100" dir="2700000" algn="tl">
                    <a:srgbClr val="DDDDDD"/>
                  </a:outerShdw>
                </a:effectLst>
                <a:cs typeface="+mn-cs"/>
              </a:rPr>
              <a:t>should</a:t>
            </a:r>
            <a:r>
              <a:rPr lang="en-US" sz="2800" dirty="0">
                <a:solidFill>
                  <a:schemeClr val="tx1">
                    <a:lumMod val="85000"/>
                    <a:lumOff val="15000"/>
                  </a:schemeClr>
                </a:solidFill>
                <a:effectLst>
                  <a:outerShdw blurRad="38100" dist="38100" dir="2700000" algn="tl">
                    <a:srgbClr val="DDDDDD"/>
                  </a:outerShdw>
                </a:effectLst>
                <a:cs typeface="+mn-cs"/>
              </a:rPr>
              <a:t> </a:t>
            </a:r>
            <a:r>
              <a:rPr lang="en-US" sz="2800" dirty="0" smtClean="0">
                <a:solidFill>
                  <a:schemeClr val="tx1">
                    <a:lumMod val="85000"/>
                    <a:lumOff val="15000"/>
                  </a:schemeClr>
                </a:solidFill>
                <a:effectLst>
                  <a:outerShdw blurRad="38100" dist="38100" dir="2700000" algn="tl">
                    <a:srgbClr val="DDDDDD"/>
                  </a:outerShdw>
                </a:effectLst>
                <a:cs typeface="+mn-cs"/>
              </a:rPr>
              <a:t> and </a:t>
            </a:r>
            <a:r>
              <a:rPr lang="en-US" sz="2800" i="1" dirty="0">
                <a:solidFill>
                  <a:schemeClr val="tx1">
                    <a:lumMod val="85000"/>
                    <a:lumOff val="15000"/>
                  </a:schemeClr>
                </a:solidFill>
                <a:effectLst>
                  <a:outerShdw blurRad="38100" dist="38100" dir="2700000" algn="tl">
                    <a:srgbClr val="DDDDDD"/>
                  </a:outerShdw>
                </a:effectLst>
                <a:cs typeface="+mn-cs"/>
              </a:rPr>
              <a:t>would</a:t>
            </a:r>
            <a:r>
              <a:rPr lang="en-US" sz="2800" dirty="0">
                <a:solidFill>
                  <a:schemeClr val="tx1">
                    <a:lumMod val="85000"/>
                    <a:lumOff val="15000"/>
                  </a:schemeClr>
                </a:solidFill>
                <a:effectLst>
                  <a:outerShdw blurRad="38100" dist="38100" dir="2700000" algn="tl">
                    <a:srgbClr val="DDDDDD"/>
                  </a:outerShdw>
                </a:effectLst>
                <a:cs typeface="+mn-cs"/>
              </a:rPr>
              <a:t> </a:t>
            </a:r>
            <a:r>
              <a:rPr lang="en-US" sz="2800" dirty="0" smtClean="0">
                <a:solidFill>
                  <a:schemeClr val="tx1">
                    <a:lumMod val="85000"/>
                    <a:lumOff val="15000"/>
                  </a:schemeClr>
                </a:solidFill>
                <a:effectLst>
                  <a:outerShdw blurRad="38100" dist="38100" dir="2700000" algn="tl">
                    <a:srgbClr val="DDDDDD"/>
                  </a:outerShdw>
                </a:effectLst>
                <a:cs typeface="+mn-cs"/>
              </a:rPr>
              <a:t> respond.</a:t>
            </a:r>
          </a:p>
          <a:p>
            <a:pPr eaLnBrk="1" hangingPunct="1">
              <a:defRPr/>
            </a:pPr>
            <a:r>
              <a:rPr lang="en-US" sz="2800" dirty="0" smtClean="0">
                <a:solidFill>
                  <a:schemeClr val="tx1">
                    <a:lumMod val="85000"/>
                    <a:lumOff val="15000"/>
                  </a:schemeClr>
                </a:solidFill>
                <a:effectLst>
                  <a:outerShdw blurRad="38100" dist="38100" dir="2700000" algn="tl">
                    <a:srgbClr val="DDDDDD"/>
                  </a:outerShdw>
                </a:effectLst>
              </a:rPr>
              <a:t>What counts as the </a:t>
            </a:r>
            <a:r>
              <a:rPr lang="en-US" sz="2800" i="1" dirty="0" smtClean="0">
                <a:solidFill>
                  <a:schemeClr val="tx1">
                    <a:lumMod val="85000"/>
                    <a:lumOff val="15000"/>
                  </a:schemeClr>
                </a:solidFill>
                <a:effectLst>
                  <a:outerShdw blurRad="38100" dist="38100" dir="2700000" algn="tl">
                    <a:srgbClr val="DDDDDD"/>
                  </a:outerShdw>
                </a:effectLst>
              </a:rPr>
              <a:t>right</a:t>
            </a:r>
            <a:r>
              <a:rPr lang="en-US" sz="2800" dirty="0" smtClean="0">
                <a:solidFill>
                  <a:schemeClr val="tx1">
                    <a:lumMod val="85000"/>
                    <a:lumOff val="15000"/>
                  </a:schemeClr>
                </a:solidFill>
                <a:effectLst>
                  <a:outerShdw blurRad="38100" dist="38100" dir="2700000" algn="tl">
                    <a:srgbClr val="DDDDDD"/>
                  </a:outerShdw>
                </a:effectLst>
              </a:rPr>
              <a:t>  response?</a:t>
            </a:r>
            <a:endParaRPr lang="en-US" sz="2800" dirty="0" smtClean="0">
              <a:solidFill>
                <a:schemeClr val="tx1">
                  <a:lumMod val="85000"/>
                  <a:lumOff val="15000"/>
                </a:schemeClr>
              </a:solidFill>
              <a:effectLst>
                <a:outerShdw blurRad="38100" dist="38100" dir="2700000" algn="tl">
                  <a:srgbClr val="DDDDDD"/>
                </a:outerShdw>
              </a:effectLst>
              <a:cs typeface="+mn-cs"/>
            </a:endParaRPr>
          </a:p>
          <a:p>
            <a:pPr eaLnBrk="1" hangingPunct="1">
              <a:defRPr/>
            </a:pPr>
            <a:endParaRPr lang="en-US" dirty="0">
              <a:solidFill>
                <a:schemeClr val="tx1">
                  <a:lumMod val="85000"/>
                  <a:lumOff val="15000"/>
                </a:schemeClr>
              </a:solidFill>
              <a:effectLst>
                <a:outerShdw blurRad="38100" dist="38100" dir="2700000" algn="tl">
                  <a:srgbClr val="DDDDDD"/>
                </a:outerShdw>
              </a:effectLst>
              <a:cs typeface="+mn-cs"/>
            </a:endParaRPr>
          </a:p>
        </p:txBody>
      </p:sp>
      <p:pic>
        <p:nvPicPr>
          <p:cNvPr id="47107" name="Picture 5" descr="1806225034_3692692a61"/>
          <p:cNvPicPr>
            <a:picLocks noChangeAspect="1" noChangeArrowheads="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063520" y="3987384"/>
            <a:ext cx="2870616" cy="2870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549275" y="2790498"/>
            <a:ext cx="8042276" cy="43118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charset="0"/>
              <a:buNone/>
              <a:tabLst/>
              <a:defRPr/>
            </a:pP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110000"/>
              <a:buFont typeface="Wingdings 2" pitchFamily="18" charset="2"/>
              <a:buChar char=""/>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Promotes human dignity and the common good</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110000"/>
              <a:buFont typeface="Wingdings 2" pitchFamily="18" charset="2"/>
              <a:buChar char=""/>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Maximize good and minimize harm</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110000"/>
              <a:buFont typeface="Wingdings 2" pitchFamily="18" charset="2"/>
              <a:buChar char=""/>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Just distribution of goods and harms</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110000"/>
              <a:buFont typeface="Wingdings 2" pitchFamily="18" charset="2"/>
              <a:buChar char=""/>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Respects rights</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110000"/>
              <a:buFont typeface="Wingdings 2" pitchFamily="18" charset="2"/>
              <a:buChar char=""/>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Responsive to vulnerabilities</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110000"/>
              <a:buFont typeface="Wingdings 2" pitchFamily="18" charset="2"/>
              <a:buChar char=""/>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Promotes virtue</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110000"/>
              <a:buFont typeface="Wingdings 2" pitchFamily="18" charset="2"/>
              <a:buChar char=""/>
              <a:tabLst/>
              <a:defRPr/>
            </a:pPr>
            <a:r>
              <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Other possibilities…</a:t>
            </a:r>
          </a:p>
        </p:txBody>
      </p:sp>
    </p:spTree>
    <p:extLst>
      <p:ext uri="{BB962C8B-B14F-4D97-AF65-F5344CB8AC3E}">
        <p14:creationId xmlns="" xmlns:p14="http://schemas.microsoft.com/office/powerpoint/2010/main" val="256498873"/>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Bottom)">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slide(fromBottom)">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6844"/>
          </a:xfrm>
        </p:spPr>
        <p:txBody>
          <a:bodyPr/>
          <a:lstStyle/>
          <a:p>
            <a:r>
              <a:rPr lang="en-US" dirty="0" smtClean="0">
                <a:effectLst>
                  <a:outerShdw blurRad="38100" dist="38100" dir="2700000" algn="tl">
                    <a:srgbClr val="000000">
                      <a:alpha val="43137"/>
                    </a:srgbClr>
                  </a:outerShdw>
                </a:effectLst>
              </a:rPr>
              <a:t>Moral Dilemma</a:t>
            </a:r>
            <a:endParaRPr lang="en-US" dirty="0">
              <a:effectLst>
                <a:outerShdw blurRad="38100" dist="38100" dir="2700000" algn="tl">
                  <a:srgbClr val="000000">
                    <a:alpha val="43137"/>
                  </a:srgbClr>
                </a:outerShdw>
              </a:effectLst>
            </a:endParaRPr>
          </a:p>
        </p:txBody>
      </p:sp>
      <p:pic>
        <p:nvPicPr>
          <p:cNvPr id="1026" name="Picture 2" descr="C:\Users\Laura\AppData\Local\Microsoft\Windows\Temporary Internet Files\Content.IE5\8GXNR0AC\MC900360660[1].wmf"/>
          <p:cNvPicPr>
            <a:picLocks noChangeAspect="1" noChangeArrowheads="1"/>
          </p:cNvPicPr>
          <p:nvPr/>
        </p:nvPicPr>
        <p:blipFill>
          <a:blip r:embed="rId2">
            <a:duotone>
              <a:schemeClr val="accent3">
                <a:shade val="45000"/>
                <a:satMod val="135000"/>
              </a:schemeClr>
              <a:prstClr val="white"/>
            </a:duotone>
          </a:blip>
          <a:srcRect b="34598"/>
          <a:stretch>
            <a:fillRect/>
          </a:stretch>
        </p:blipFill>
        <p:spPr bwMode="auto">
          <a:xfrm>
            <a:off x="1494445" y="2413417"/>
            <a:ext cx="6608376" cy="4444584"/>
          </a:xfrm>
          <a:prstGeom prst="rect">
            <a:avLst/>
          </a:prstGeom>
          <a:noFill/>
        </p:spPr>
      </p:pic>
      <p:grpSp>
        <p:nvGrpSpPr>
          <p:cNvPr id="15" name="Group 14"/>
          <p:cNvGrpSpPr/>
          <p:nvPr/>
        </p:nvGrpSpPr>
        <p:grpSpPr>
          <a:xfrm>
            <a:off x="776177" y="1148317"/>
            <a:ext cx="7538483" cy="1588265"/>
            <a:chOff x="776177" y="1148317"/>
            <a:chExt cx="7538483" cy="1588265"/>
          </a:xfrm>
        </p:grpSpPr>
        <p:sp>
          <p:nvSpPr>
            <p:cNvPr id="5" name="TextBox 4"/>
            <p:cNvSpPr txBox="1"/>
            <p:nvPr/>
          </p:nvSpPr>
          <p:spPr>
            <a:xfrm>
              <a:off x="776177" y="2090251"/>
              <a:ext cx="2576697" cy="646331"/>
            </a:xfrm>
            <a:prstGeom prst="rect">
              <a:avLst/>
            </a:prstGeom>
            <a:noFill/>
          </p:spPr>
          <p:txBody>
            <a:bodyPr wrap="square" rtlCol="0">
              <a:spAutoFit/>
            </a:bodyPr>
            <a:lstStyle/>
            <a:p>
              <a:pPr algn="ctr"/>
              <a:r>
                <a:rPr lang="en-US" b="1" dirty="0" smtClean="0">
                  <a:solidFill>
                    <a:schemeClr val="tx2">
                      <a:lumMod val="50000"/>
                      <a:lumOff val="50000"/>
                    </a:schemeClr>
                  </a:solidFill>
                </a:rPr>
                <a:t>Moral Requirement A</a:t>
              </a:r>
              <a:endParaRPr lang="en-US" b="1" dirty="0">
                <a:solidFill>
                  <a:schemeClr val="tx2">
                    <a:lumMod val="50000"/>
                    <a:lumOff val="50000"/>
                  </a:schemeClr>
                </a:solidFill>
              </a:endParaRPr>
            </a:p>
          </p:txBody>
        </p:sp>
        <p:cxnSp>
          <p:nvCxnSpPr>
            <p:cNvPr id="7" name="Straight Connector 6"/>
            <p:cNvCxnSpPr/>
            <p:nvPr/>
          </p:nvCxnSpPr>
          <p:spPr>
            <a:xfrm>
              <a:off x="776177" y="1963711"/>
              <a:ext cx="7538483"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5737963" y="2090251"/>
              <a:ext cx="2576697" cy="646331"/>
            </a:xfrm>
            <a:prstGeom prst="rect">
              <a:avLst/>
            </a:prstGeom>
            <a:noFill/>
          </p:spPr>
          <p:txBody>
            <a:bodyPr wrap="square" rtlCol="0">
              <a:spAutoFit/>
            </a:bodyPr>
            <a:lstStyle/>
            <a:p>
              <a:pPr algn="ctr"/>
              <a:r>
                <a:rPr lang="en-US" b="1" dirty="0" smtClean="0">
                  <a:solidFill>
                    <a:schemeClr val="tx2">
                      <a:lumMod val="50000"/>
                      <a:lumOff val="50000"/>
                    </a:schemeClr>
                  </a:solidFill>
                </a:rPr>
                <a:t>Moral Requirement B</a:t>
              </a:r>
              <a:endParaRPr lang="en-US" b="1" dirty="0">
                <a:solidFill>
                  <a:schemeClr val="tx2">
                    <a:lumMod val="50000"/>
                    <a:lumOff val="50000"/>
                  </a:schemeClr>
                </a:solidFill>
              </a:endParaRPr>
            </a:p>
          </p:txBody>
        </p:sp>
        <p:sp>
          <p:nvSpPr>
            <p:cNvPr id="12" name="TextBox 11"/>
            <p:cNvSpPr txBox="1"/>
            <p:nvPr/>
          </p:nvSpPr>
          <p:spPr>
            <a:xfrm>
              <a:off x="776177" y="1148317"/>
              <a:ext cx="2576697" cy="646331"/>
            </a:xfrm>
            <a:prstGeom prst="rect">
              <a:avLst/>
            </a:prstGeom>
            <a:noFill/>
          </p:spPr>
          <p:txBody>
            <a:bodyPr wrap="square" rtlCol="0">
              <a:spAutoFit/>
            </a:bodyPr>
            <a:lstStyle/>
            <a:p>
              <a:pPr algn="ctr"/>
              <a:r>
                <a:rPr lang="en-US" b="1" dirty="0" smtClean="0">
                  <a:solidFill>
                    <a:schemeClr val="accent3"/>
                  </a:solidFill>
                </a:rPr>
                <a:t>Moral Prohibition </a:t>
              </a:r>
            </a:p>
            <a:p>
              <a:pPr algn="ctr"/>
              <a:r>
                <a:rPr lang="en-US" b="1" dirty="0" smtClean="0">
                  <a:solidFill>
                    <a:schemeClr val="accent3"/>
                  </a:solidFill>
                </a:rPr>
                <a:t>A</a:t>
              </a:r>
              <a:endParaRPr lang="en-US" b="1" dirty="0">
                <a:solidFill>
                  <a:schemeClr val="accent3"/>
                </a:solidFill>
              </a:endParaRPr>
            </a:p>
          </p:txBody>
        </p:sp>
        <p:sp>
          <p:nvSpPr>
            <p:cNvPr id="13" name="TextBox 12"/>
            <p:cNvSpPr txBox="1"/>
            <p:nvPr/>
          </p:nvSpPr>
          <p:spPr>
            <a:xfrm>
              <a:off x="5737963" y="1148317"/>
              <a:ext cx="2576697" cy="646331"/>
            </a:xfrm>
            <a:prstGeom prst="rect">
              <a:avLst/>
            </a:prstGeom>
            <a:noFill/>
          </p:spPr>
          <p:txBody>
            <a:bodyPr wrap="square" rtlCol="0">
              <a:spAutoFit/>
            </a:bodyPr>
            <a:lstStyle/>
            <a:p>
              <a:pPr algn="ctr"/>
              <a:r>
                <a:rPr lang="en-US" b="1" dirty="0" smtClean="0">
                  <a:solidFill>
                    <a:schemeClr val="accent3"/>
                  </a:solidFill>
                </a:rPr>
                <a:t>Moral Prohibition </a:t>
              </a:r>
            </a:p>
            <a:p>
              <a:pPr algn="ctr"/>
              <a:r>
                <a:rPr lang="en-US" b="1" dirty="0" smtClean="0">
                  <a:solidFill>
                    <a:schemeClr val="accent3"/>
                  </a:solidFill>
                </a:rPr>
                <a:t>B</a:t>
              </a:r>
              <a:endParaRPr lang="en-US" b="1" dirty="0">
                <a:solidFill>
                  <a:schemeClr val="accent3"/>
                </a:solidFill>
              </a:endParaRPr>
            </a:p>
          </p:txBody>
        </p:sp>
        <p:sp>
          <p:nvSpPr>
            <p:cNvPr id="14" name="TextBox 13"/>
            <p:cNvSpPr txBox="1"/>
            <p:nvPr/>
          </p:nvSpPr>
          <p:spPr>
            <a:xfrm>
              <a:off x="3957851" y="1779045"/>
              <a:ext cx="96899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OR</a:t>
              </a:r>
              <a:endParaRPr lang="en-US" b="1" dirty="0"/>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p:cBhvr override="childStyle">
                                        <p:cTn id="6" dur="100" fill="hold"/>
                                        <p:tgtEl>
                                          <p:spTgt spid="15"/>
                                        </p:tgtEl>
                                        <p:attrNameLst>
                                          <p:attrName>style.color</p:attrName>
                                        </p:attrNameLst>
                                      </p:cBhvr>
                                      <p:to>
                                        <a:schemeClr val="accent2"/>
                                      </p:to>
                                    </p:animClr>
                                    <p:animClr clrSpc="rgb">
                                      <p:cBhvr>
                                        <p:cTn id="7" dur="100" fill="hold"/>
                                        <p:tgtEl>
                                          <p:spTgt spid="15"/>
                                        </p:tgtEl>
                                        <p:attrNameLst>
                                          <p:attrName>fillcolor</p:attrName>
                                        </p:attrNameLst>
                                      </p:cBhvr>
                                      <p:to>
                                        <a:schemeClr val="accent2"/>
                                      </p:to>
                                    </p:animClr>
                                    <p:set>
                                      <p:cBhvr>
                                        <p:cTn id="8" dur="100" fill="hold"/>
                                        <p:tgtEl>
                                          <p:spTgt spid="15"/>
                                        </p:tgtEl>
                                        <p:attrNameLst>
                                          <p:attrName>fill.type</p:attrName>
                                        </p:attrNameLst>
                                      </p:cBhvr>
                                      <p:to>
                                        <p:strVal val="solid"/>
                                      </p:to>
                                    </p:set>
                                    <p:set>
                                      <p:cBhvr>
                                        <p:cTn id="9" dur="100" fill="hold"/>
                                        <p:tgtEl>
                                          <p:spTgt spid="15"/>
                                        </p:tgtEl>
                                        <p:attrNameLst>
                                          <p:attrName>fill.on</p:attrName>
                                        </p:attrNameLst>
                                      </p:cBhvr>
                                      <p:to>
                                        <p:strVal val="true"/>
                                      </p:to>
                                    </p:set>
                                    <p:animRot by="120000">
                                      <p:cBhvr>
                                        <p:cTn id="10" dur="100" fill="hold">
                                          <p:stCondLst>
                                            <p:cond delay="0"/>
                                          </p:stCondLst>
                                        </p:cTn>
                                        <p:tgtEl>
                                          <p:spTgt spid="15"/>
                                        </p:tgtEl>
                                        <p:attrNameLst>
                                          <p:attrName>r</p:attrName>
                                        </p:attrNameLst>
                                      </p:cBhvr>
                                    </p:animRot>
                                    <p:animRot by="-240000">
                                      <p:cBhvr>
                                        <p:cTn id="11" dur="200" fill="hold">
                                          <p:stCondLst>
                                            <p:cond delay="200"/>
                                          </p:stCondLst>
                                        </p:cTn>
                                        <p:tgtEl>
                                          <p:spTgt spid="15"/>
                                        </p:tgtEl>
                                        <p:attrNameLst>
                                          <p:attrName>r</p:attrName>
                                        </p:attrNameLst>
                                      </p:cBhvr>
                                    </p:animRot>
                                    <p:animRot by="240000">
                                      <p:cBhvr>
                                        <p:cTn id="12" dur="200" fill="hold">
                                          <p:stCondLst>
                                            <p:cond delay="400"/>
                                          </p:stCondLst>
                                        </p:cTn>
                                        <p:tgtEl>
                                          <p:spTgt spid="15"/>
                                        </p:tgtEl>
                                        <p:attrNameLst>
                                          <p:attrName>r</p:attrName>
                                        </p:attrNameLst>
                                      </p:cBhvr>
                                    </p:animRot>
                                    <p:animRot by="-240000">
                                      <p:cBhvr>
                                        <p:cTn id="13" dur="200" fill="hold">
                                          <p:stCondLst>
                                            <p:cond delay="600"/>
                                          </p:stCondLst>
                                        </p:cTn>
                                        <p:tgtEl>
                                          <p:spTgt spid="15"/>
                                        </p:tgtEl>
                                        <p:attrNameLst>
                                          <p:attrName>r</p:attrName>
                                        </p:attrNameLst>
                                      </p:cBhvr>
                                    </p:animRot>
                                    <p:animRot by="120000">
                                      <p:cBhvr>
                                        <p:cTn id="1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ustom 3">
      <a:majorFont>
        <a:latin typeface="Showcard Gothic"/>
        <a:ea typeface=""/>
        <a:cs typeface=""/>
      </a:majorFont>
      <a:minorFont>
        <a:latin typeface="Andalus"/>
        <a:ea typeface=""/>
        <a:cs typeface=""/>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626</TotalTime>
  <Words>1322</Words>
  <Application>Microsoft Office PowerPoint</Application>
  <PresentationFormat>On-screen Show (4:3)</PresentationFormat>
  <Paragraphs>202</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Breeze</vt:lpstr>
      <vt:lpstr>Introduction to Bioethics</vt:lpstr>
      <vt:lpstr>Game Plan</vt:lpstr>
      <vt:lpstr>Objectives</vt:lpstr>
      <vt:lpstr>What Is Ethics?</vt:lpstr>
      <vt:lpstr>Slide 5</vt:lpstr>
      <vt:lpstr>Descriptive vs. Normative</vt:lpstr>
      <vt:lpstr>Moral Responsibility</vt:lpstr>
      <vt:lpstr>How Do I Promote Ethical Responses to Moral Problems?</vt:lpstr>
      <vt:lpstr>Moral Dilemma</vt:lpstr>
      <vt:lpstr>Moral Dilemma</vt:lpstr>
      <vt:lpstr>Questions? Comments?</vt:lpstr>
      <vt:lpstr>What Is Bioethics?</vt:lpstr>
      <vt:lpstr>Bioethics:   Academic Field &amp; Practice</vt:lpstr>
      <vt:lpstr>Topics in Bioethics</vt:lpstr>
      <vt:lpstr>Birth of U.S. Bioethics Dan Callahan</vt:lpstr>
      <vt:lpstr>Controversy &amp; Scandal</vt:lpstr>
      <vt:lpstr>Principles of Bioethics</vt:lpstr>
      <vt:lpstr>Four Key Questions NIH: Exploring Bioethics</vt:lpstr>
      <vt:lpstr>Four Key Questions NIH: Exploring Bioethics</vt:lpstr>
      <vt:lpstr>Questions? Comments?</vt:lpstr>
      <vt:lpstr>Discussion Groups</vt:lpstr>
      <vt:lpstr>Case Analysis &amp; Problem-Solving</vt:lpstr>
      <vt:lpstr>The Case of Dax Cowart</vt:lpstr>
      <vt:lpstr> Conflicting Points of View </vt:lpstr>
      <vt:lpstr>Discussion</vt:lpstr>
      <vt:lpstr>Research on Chimps</vt:lpstr>
      <vt:lpstr>Spectrum of Positions: Should We Research on Chimps?</vt:lpstr>
      <vt:lpstr>Discussion</vt:lpstr>
      <vt:lpstr>Thank You!</vt:lpstr>
    </vt:vector>
  </TitlesOfParts>
  <Company>Georgetown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Bioethics 101</dc:title>
  <dc:creator>Laura Guidry-Grimes</dc:creator>
  <cp:lastModifiedBy>Laura Guidry-Grimes</cp:lastModifiedBy>
  <cp:revision>211</cp:revision>
  <dcterms:created xsi:type="dcterms:W3CDTF">2013-04-29T15:48:32Z</dcterms:created>
  <dcterms:modified xsi:type="dcterms:W3CDTF">2014-06-24T00:08:27Z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